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61" r:id="rId2"/>
    <p:sldId id="262"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800000"/>
    <a:srgbClr val="44546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6" d="100"/>
          <a:sy n="96" d="100"/>
        </p:scale>
        <p:origin x="1350" y="-28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22108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158066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3368974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343505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261254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392859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339253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234020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274377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326312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03D30A-EE09-4949-A147-22A7EA741A67}" type="datetimeFigureOut">
              <a:rPr kumimoji="1" lang="ja-JP" altLang="en-US" smtClean="0"/>
              <a:pPr/>
              <a:t>2020/7/8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240925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03D30A-EE09-4949-A147-22A7EA741A67}" type="datetimeFigureOut">
              <a:rPr kumimoji="1" lang="ja-JP" altLang="en-US" smtClean="0"/>
              <a:pPr/>
              <a:t>2020/7/8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8D1F7B-DC02-458F-8126-B4FF295DBCCB}" type="slidenum">
              <a:rPr kumimoji="1" lang="ja-JP" altLang="en-US" smtClean="0"/>
              <a:pPr/>
              <a:t>‹#›</a:t>
            </a:fld>
            <a:endParaRPr kumimoji="1" lang="ja-JP" altLang="en-US"/>
          </a:p>
        </p:txBody>
      </p:sp>
    </p:spTree>
    <p:extLst>
      <p:ext uri="{BB962C8B-B14F-4D97-AF65-F5344CB8AC3E}">
        <p14:creationId xmlns:p14="http://schemas.microsoft.com/office/powerpoint/2010/main" val="35734990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テキスト ボックス 81"/>
          <p:cNvSpPr txBox="1">
            <a:spLocks noChangeArrowheads="1"/>
          </p:cNvSpPr>
          <p:nvPr/>
        </p:nvSpPr>
        <p:spPr bwMode="auto">
          <a:xfrm>
            <a:off x="150981" y="1567204"/>
            <a:ext cx="660894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p"/>
            </a:pPr>
            <a:r>
              <a:rPr lang="ja-JP" altLang="en-US" sz="1400" dirty="0">
                <a:solidFill>
                  <a:srgbClr val="000000"/>
                </a:solidFill>
              </a:rPr>
              <a:t>仙台市が作成しているハザードマップや地域防災計画を見て、河川が氾濫した場合には何ｍ浸水してしまうのか、土砂災害が起こりやすい場所ではないか等、自宅や学校・職場等のよく立ち入る場所には、どのような危険があるのか確認しましょう。</a:t>
            </a:r>
            <a:endParaRPr lang="en-US" altLang="ja-JP" sz="1400" dirty="0">
              <a:solidFill>
                <a:srgbClr val="000000"/>
              </a:solidFill>
            </a:endParaRPr>
          </a:p>
          <a:p>
            <a:pPr marL="0" indent="0"/>
            <a:endParaRPr lang="en-US" altLang="ja-JP" sz="800" dirty="0">
              <a:solidFill>
                <a:srgbClr val="000000"/>
              </a:solidFill>
            </a:endParaRPr>
          </a:p>
          <a:p>
            <a:pPr>
              <a:buFont typeface="Wingdings" panose="05000000000000000000" pitchFamily="2" charset="2"/>
              <a:buChar char="p"/>
            </a:pPr>
            <a:r>
              <a:rPr lang="ja-JP" altLang="en-US" sz="1400" dirty="0">
                <a:solidFill>
                  <a:srgbClr val="000000"/>
                </a:solidFill>
              </a:rPr>
              <a:t>仙台市が指定している避難場所</a:t>
            </a:r>
            <a:r>
              <a:rPr lang="ja-JP" altLang="ja-JP" sz="1400" baseline="30000" dirty="0"/>
              <a:t>※</a:t>
            </a:r>
            <a:r>
              <a:rPr lang="ja-JP" altLang="en-US" sz="1400" baseline="30000" dirty="0"/>
              <a:t>１</a:t>
            </a:r>
            <a:r>
              <a:rPr lang="ja-JP" altLang="en-US" sz="1400" dirty="0">
                <a:solidFill>
                  <a:srgbClr val="000000"/>
                </a:solidFill>
              </a:rPr>
              <a:t>を確認し、そこまでの</a:t>
            </a:r>
            <a:endParaRPr lang="en-US" altLang="ja-JP" sz="1400" dirty="0">
              <a:solidFill>
                <a:srgbClr val="000000"/>
              </a:solidFill>
            </a:endParaRPr>
          </a:p>
          <a:p>
            <a:pPr marL="0" indent="0"/>
            <a:r>
              <a:rPr lang="ja-JP" altLang="en-US" sz="1400" dirty="0">
                <a:solidFill>
                  <a:srgbClr val="000000"/>
                </a:solidFill>
              </a:rPr>
              <a:t>　経路や移動手段について計画しておきましょう。</a:t>
            </a:r>
            <a:endParaRPr lang="en-US" altLang="ja-JP" sz="800" dirty="0">
              <a:solidFill>
                <a:srgbClr val="000000"/>
              </a:solidFill>
            </a:endParaRPr>
          </a:p>
          <a:p>
            <a:pPr>
              <a:buFont typeface="Wingdings" panose="05000000000000000000" pitchFamily="2" charset="2"/>
              <a:buChar char="p"/>
            </a:pPr>
            <a:endParaRPr lang="en-US" altLang="ja-JP" sz="800" dirty="0">
              <a:solidFill>
                <a:srgbClr val="000000"/>
              </a:solidFill>
            </a:endParaRPr>
          </a:p>
          <a:p>
            <a:pPr marL="0" indent="0"/>
            <a:endParaRPr lang="ja-JP" altLang="en-US" sz="1400" dirty="0">
              <a:solidFill>
                <a:srgbClr val="000000"/>
              </a:solidFill>
            </a:endParaRPr>
          </a:p>
        </p:txBody>
      </p:sp>
      <p:sp>
        <p:nvSpPr>
          <p:cNvPr id="57" name="テキスト ボックス 81"/>
          <p:cNvSpPr txBox="1">
            <a:spLocks noChangeArrowheads="1"/>
          </p:cNvSpPr>
          <p:nvPr/>
        </p:nvSpPr>
        <p:spPr bwMode="auto">
          <a:xfrm>
            <a:off x="93721" y="8510603"/>
            <a:ext cx="6764927"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p"/>
            </a:pPr>
            <a:r>
              <a:rPr lang="ja-JP" altLang="en-US" sz="1400" dirty="0">
                <a:solidFill>
                  <a:srgbClr val="000000"/>
                </a:solidFill>
              </a:rPr>
              <a:t>例えば、以下のような状況も考えられることから、緊急的な対応について、事前に考えておきましょう。</a:t>
            </a:r>
            <a:endParaRPr lang="en-US" altLang="ja-JP" sz="1400" dirty="0">
              <a:solidFill>
                <a:srgbClr val="000000"/>
              </a:solidFill>
            </a:endParaRPr>
          </a:p>
          <a:p>
            <a:pPr>
              <a:buFont typeface="Wingdings" panose="05000000000000000000" pitchFamily="2" charset="2"/>
              <a:buChar char="p"/>
            </a:pPr>
            <a:endParaRPr lang="en-US" altLang="ja-JP" sz="500" dirty="0">
              <a:solidFill>
                <a:srgbClr val="000000"/>
              </a:solidFill>
            </a:endParaRPr>
          </a:p>
          <a:p>
            <a:pPr marL="0" indent="0"/>
            <a:r>
              <a:rPr lang="ja-JP" altLang="en-US" sz="1200" dirty="0">
                <a:solidFill>
                  <a:srgbClr val="000000"/>
                </a:solidFill>
              </a:rPr>
              <a:t>　</a:t>
            </a:r>
            <a:r>
              <a:rPr lang="ja-JP" altLang="en-US" sz="1100" dirty="0">
                <a:solidFill>
                  <a:srgbClr val="000000"/>
                </a:solidFill>
              </a:rPr>
              <a:t>例１：大雨等により、避難場所までの移動が危険と思われる場合は、</a:t>
            </a:r>
            <a:r>
              <a:rPr lang="ja-JP" altLang="en-US" sz="1100" dirty="0">
                <a:solidFill>
                  <a:prstClr val="black"/>
                </a:solidFill>
                <a:latin typeface="Calibri"/>
              </a:rPr>
              <a:t>近くのより安全と思われる建物</a:t>
            </a:r>
            <a:endParaRPr lang="en-US" altLang="ja-JP" sz="1100" dirty="0">
              <a:solidFill>
                <a:prstClr val="black"/>
              </a:solidFill>
              <a:latin typeface="Calibri"/>
            </a:endParaRPr>
          </a:p>
          <a:p>
            <a:pPr marL="0" indent="0"/>
            <a:r>
              <a:rPr lang="ja-JP" altLang="en-US" sz="1100" dirty="0">
                <a:solidFill>
                  <a:prstClr val="black"/>
                </a:solidFill>
                <a:latin typeface="Calibri"/>
              </a:rPr>
              <a:t>　　　　（最上階が浸水しない建物、川沿いでない建物等）に移動しましょう。</a:t>
            </a:r>
            <a:endParaRPr lang="en-US" altLang="ja-JP" sz="1100" dirty="0">
              <a:solidFill>
                <a:prstClr val="black"/>
              </a:solidFill>
              <a:latin typeface="Calibri"/>
            </a:endParaRPr>
          </a:p>
          <a:p>
            <a:pPr marL="0" indent="0"/>
            <a:endParaRPr lang="en-US" altLang="ja-JP" sz="500" dirty="0">
              <a:solidFill>
                <a:srgbClr val="000000"/>
              </a:solidFill>
            </a:endParaRPr>
          </a:p>
          <a:p>
            <a:pPr marL="0" indent="0"/>
            <a:r>
              <a:rPr lang="ja-JP" altLang="en-US" sz="1400" dirty="0">
                <a:solidFill>
                  <a:srgbClr val="000000"/>
                </a:solidFill>
              </a:rPr>
              <a:t>　</a:t>
            </a:r>
            <a:r>
              <a:rPr lang="ja-JP" altLang="en-US" sz="1100" dirty="0">
                <a:solidFill>
                  <a:srgbClr val="000000"/>
                </a:solidFill>
              </a:rPr>
              <a:t>例２：外出すら危険と思われる場合は、</a:t>
            </a:r>
            <a:r>
              <a:rPr lang="ja-JP" altLang="en-US" sz="1100" dirty="0">
                <a:solidFill>
                  <a:prstClr val="black"/>
                </a:solidFill>
                <a:latin typeface="Calibri"/>
              </a:rPr>
              <a:t>建物内のより安全と思われる部屋（上層階の部屋、山からできるだけ　離れた部屋）に移動しましょう。</a:t>
            </a:r>
            <a:endParaRPr lang="en-US" altLang="ja-JP" sz="1100" dirty="0">
              <a:solidFill>
                <a:prstClr val="black"/>
              </a:solidFill>
              <a:latin typeface="Calibri"/>
            </a:endParaRPr>
          </a:p>
        </p:txBody>
      </p:sp>
      <p:graphicFrame>
        <p:nvGraphicFramePr>
          <p:cNvPr id="7" name="表 6"/>
          <p:cNvGraphicFramePr>
            <a:graphicFrameLocks noGrp="1"/>
          </p:cNvGraphicFramePr>
          <p:nvPr>
            <p:extLst>
              <p:ext uri="{D42A27DB-BD31-4B8C-83A1-F6EECF244321}">
                <p14:modId xmlns:p14="http://schemas.microsoft.com/office/powerpoint/2010/main" val="3076201973"/>
              </p:ext>
            </p:extLst>
          </p:nvPr>
        </p:nvGraphicFramePr>
        <p:xfrm>
          <a:off x="40925" y="271855"/>
          <a:ext cx="6764041" cy="830136"/>
        </p:xfrm>
        <a:graphic>
          <a:graphicData uri="http://schemas.openxmlformats.org/drawingml/2006/table">
            <a:tbl>
              <a:tblPr/>
              <a:tblGrid>
                <a:gridCol w="6764041">
                  <a:extLst>
                    <a:ext uri="{9D8B030D-6E8A-4147-A177-3AD203B41FA5}">
                      <a16:colId xmlns:a16="http://schemas.microsoft.com/office/drawing/2014/main" val="20000"/>
                    </a:ext>
                  </a:extLst>
                </a:gridCol>
              </a:tblGrid>
              <a:tr h="774284">
                <a:tc>
                  <a:txBody>
                    <a:bodyPr/>
                    <a:lstStyle/>
                    <a:p>
                      <a:pPr algn="ctr">
                        <a:lnSpc>
                          <a:spcPts val="1200"/>
                        </a:lnSpc>
                        <a:spcBef>
                          <a:spcPts val="0"/>
                        </a:spcBef>
                        <a:spcAft>
                          <a:spcPts val="0"/>
                        </a:spcAft>
                      </a:pPr>
                      <a:endParaRPr lang="en-US" altLang="ja-JP" sz="2000" kern="100" dirty="0">
                        <a:latin typeface="HG創英角ｺﾞｼｯｸUB" pitchFamily="49" charset="-128"/>
                        <a:ea typeface="HG創英角ｺﾞｼｯｸUB" pitchFamily="49" charset="-128"/>
                        <a:cs typeface="Times New Roman"/>
                      </a:endParaRPr>
                    </a:p>
                    <a:p>
                      <a:pPr marL="0" marR="0" lvl="0" indent="0" algn="ctr" defTabSz="685800" rtl="0" eaLnBrk="1" fontAlgn="auto" latinLnBrk="0" hangingPunct="1">
                        <a:lnSpc>
                          <a:spcPts val="1200"/>
                        </a:lnSpc>
                        <a:spcBef>
                          <a:spcPts val="600"/>
                        </a:spcBef>
                        <a:spcAft>
                          <a:spcPts val="0"/>
                        </a:spcAft>
                        <a:buClrTx/>
                        <a:buSzTx/>
                        <a:buFontTx/>
                        <a:buNone/>
                        <a:tabLst/>
                        <a:defRPr/>
                      </a:pPr>
                      <a:r>
                        <a:rPr kumimoji="1" lang="ja-JP" altLang="en-US" sz="2000" b="0" i="0" u="none" strike="noStrike" kern="100" cap="none" spc="0" normalizeH="0" baseline="0" noProof="0" dirty="0">
                          <a:ln>
                            <a:noFill/>
                          </a:ln>
                          <a:solidFill>
                            <a:prstClr val="black"/>
                          </a:solidFill>
                          <a:effectLst/>
                          <a:uLnTx/>
                          <a:uFillTx/>
                          <a:latin typeface="Century"/>
                          <a:ea typeface="HG創英角ｺﾞｼｯｸUB"/>
                          <a:cs typeface="Times New Roman"/>
                        </a:rPr>
                        <a:t>水害や土砂災害から自らの命、家族の命を守るために！</a:t>
                      </a:r>
                      <a:endParaRPr kumimoji="1" lang="ja-JP" altLang="en-US" sz="2000" b="0" i="0" u="none" strike="noStrike" kern="100" cap="none" spc="0" normalizeH="0" baseline="0" noProof="0" dirty="0">
                        <a:ln>
                          <a:noFill/>
                        </a:ln>
                        <a:solidFill>
                          <a:prstClr val="black"/>
                        </a:solidFill>
                        <a:effectLst/>
                        <a:uLnTx/>
                        <a:uFillTx/>
                        <a:latin typeface="Century"/>
                        <a:ea typeface="ＭＳ 明朝"/>
                        <a:cs typeface="Times New Roman"/>
                      </a:endParaRPr>
                    </a:p>
                    <a:p>
                      <a:pPr marL="0" marR="0" lvl="0" indent="0" algn="ctr" defTabSz="685800" rtl="0" eaLnBrk="1" fontAlgn="auto" latinLnBrk="0" hangingPunct="1">
                        <a:lnSpc>
                          <a:spcPts val="1200"/>
                        </a:lnSpc>
                        <a:spcBef>
                          <a:spcPts val="60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Century"/>
                          <a:ea typeface="HG創英角ｺﾞｼｯｸUB"/>
                          <a:cs typeface="Times New Roman"/>
                        </a:rPr>
                        <a:t>適時適切な避難を行うために、家族や地域で確認しましょう。</a:t>
                      </a:r>
                    </a:p>
                    <a:p>
                      <a:pPr algn="ctr">
                        <a:lnSpc>
                          <a:spcPts val="1400"/>
                        </a:lnSpc>
                        <a:spcBef>
                          <a:spcPts val="600"/>
                        </a:spcBef>
                        <a:spcAft>
                          <a:spcPts val="0"/>
                        </a:spcAft>
                      </a:pPr>
                      <a:endParaRPr lang="ja-JP" altLang="en-US" sz="400" kern="100" dirty="0">
                        <a:latin typeface="Century"/>
                        <a:ea typeface="HG創英角ｺﾞｼｯｸUB"/>
                        <a:cs typeface="Times New Roman"/>
                      </a:endParaRPr>
                    </a:p>
                  </a:txBody>
                  <a:tcPr marL="50201" marR="50201" marT="0" marB="0">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4" name="正方形/長方形 43"/>
          <p:cNvSpPr/>
          <p:nvPr/>
        </p:nvSpPr>
        <p:spPr>
          <a:xfrm>
            <a:off x="90744" y="3727599"/>
            <a:ext cx="6729412" cy="38377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 name="テキスト ボックス 26"/>
          <p:cNvSpPr txBox="1">
            <a:spLocks noChangeArrowheads="1"/>
          </p:cNvSpPr>
          <p:nvPr/>
        </p:nvSpPr>
        <p:spPr bwMode="auto">
          <a:xfrm>
            <a:off x="632211" y="3528089"/>
            <a:ext cx="6137204" cy="338554"/>
          </a:xfrm>
          <a:prstGeom prst="rect">
            <a:avLst/>
          </a:prstGeom>
          <a:solidFill>
            <a:srgbClr val="800000"/>
          </a:solidFill>
          <a:ln w="28575">
            <a:solidFill>
              <a:schemeClr val="tx1"/>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1600" b="1" dirty="0">
                <a:solidFill>
                  <a:schemeClr val="bg1"/>
                </a:solidFill>
              </a:rPr>
              <a:t>　　</a:t>
            </a:r>
            <a:r>
              <a:rPr lang="ja-JP" altLang="en-US" sz="1600" b="1" u="sng" dirty="0">
                <a:solidFill>
                  <a:schemeClr val="bg1"/>
                </a:solidFill>
              </a:rPr>
              <a:t>行政機関から提供される防災情報</a:t>
            </a:r>
            <a:r>
              <a:rPr lang="ja-JP" altLang="ja-JP" sz="1600" u="sng" baseline="30000" dirty="0">
                <a:solidFill>
                  <a:schemeClr val="bg1"/>
                </a:solidFill>
              </a:rPr>
              <a:t>※</a:t>
            </a:r>
            <a:r>
              <a:rPr lang="ja-JP" altLang="en-US" sz="1600" u="sng" baseline="30000" dirty="0">
                <a:solidFill>
                  <a:schemeClr val="bg1"/>
                </a:solidFill>
              </a:rPr>
              <a:t>２</a:t>
            </a:r>
            <a:r>
              <a:rPr lang="ja-JP" altLang="en-US" sz="1600" b="1" u="sng" dirty="0">
                <a:solidFill>
                  <a:schemeClr val="bg1"/>
                </a:solidFill>
              </a:rPr>
              <a:t>について確認しましょう。</a:t>
            </a:r>
          </a:p>
        </p:txBody>
      </p:sp>
      <p:sp>
        <p:nvSpPr>
          <p:cNvPr id="48" name="正方形/長方形 47"/>
          <p:cNvSpPr/>
          <p:nvPr/>
        </p:nvSpPr>
        <p:spPr>
          <a:xfrm>
            <a:off x="82844" y="1414931"/>
            <a:ext cx="6729412" cy="194767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テキスト ボックス 26"/>
          <p:cNvSpPr txBox="1">
            <a:spLocks noChangeArrowheads="1"/>
          </p:cNvSpPr>
          <p:nvPr/>
        </p:nvSpPr>
        <p:spPr bwMode="auto">
          <a:xfrm>
            <a:off x="622718" y="1219195"/>
            <a:ext cx="6197438" cy="338554"/>
          </a:xfrm>
          <a:prstGeom prst="rect">
            <a:avLst/>
          </a:prstGeom>
          <a:solidFill>
            <a:srgbClr val="44546A"/>
          </a:solidFill>
          <a:ln w="28575">
            <a:solidFill>
              <a:schemeClr val="tx1"/>
            </a:solidFill>
            <a:miter lim="800000"/>
            <a:headEnd/>
            <a:tailEnd/>
          </a:ln>
        </p:spPr>
        <p:txBody>
          <a:bodyPr wrap="square" lIns="0" r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1600" b="1" dirty="0">
                <a:solidFill>
                  <a:schemeClr val="bg1"/>
                </a:solidFill>
              </a:rPr>
              <a:t>　　  　</a:t>
            </a:r>
            <a:r>
              <a:rPr lang="ja-JP" altLang="en-US" sz="1400" b="1" u="sng" dirty="0">
                <a:solidFill>
                  <a:schemeClr val="bg1"/>
                </a:solidFill>
              </a:rPr>
              <a:t>自宅や学校・職場には、どのような危険があるのか確認しましょう。</a:t>
            </a:r>
            <a:endParaRPr lang="ja-JP" altLang="en-US" sz="1600" b="1" u="sng" dirty="0">
              <a:solidFill>
                <a:schemeClr val="bg1"/>
              </a:solidFill>
            </a:endParaRPr>
          </a:p>
        </p:txBody>
      </p:sp>
      <p:sp>
        <p:nvSpPr>
          <p:cNvPr id="50" name="横巻き 49"/>
          <p:cNvSpPr/>
          <p:nvPr/>
        </p:nvSpPr>
        <p:spPr>
          <a:xfrm rot="21240000">
            <a:off x="27673" y="994692"/>
            <a:ext cx="1088139" cy="625167"/>
          </a:xfrm>
          <a:prstGeom prst="horizontalScroll">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a:t>ステップ</a:t>
            </a:r>
            <a:endParaRPr lang="en-US" altLang="ja-JP" sz="1600" b="1" dirty="0"/>
          </a:p>
          <a:p>
            <a:pPr algn="ctr"/>
            <a:r>
              <a:rPr lang="ja-JP" altLang="en-US" sz="1600" b="1" dirty="0"/>
              <a:t>①</a:t>
            </a:r>
          </a:p>
        </p:txBody>
      </p:sp>
      <p:sp>
        <p:nvSpPr>
          <p:cNvPr id="54" name="正方形/長方形 53"/>
          <p:cNvSpPr/>
          <p:nvPr/>
        </p:nvSpPr>
        <p:spPr>
          <a:xfrm>
            <a:off x="78072" y="8312731"/>
            <a:ext cx="6729412" cy="15535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5" name="テキスト ボックス 26"/>
          <p:cNvSpPr txBox="1">
            <a:spLocks noChangeArrowheads="1"/>
          </p:cNvSpPr>
          <p:nvPr/>
        </p:nvSpPr>
        <p:spPr bwMode="auto">
          <a:xfrm>
            <a:off x="707877" y="8218943"/>
            <a:ext cx="5985872" cy="338554"/>
          </a:xfrm>
          <a:prstGeom prst="rect">
            <a:avLst/>
          </a:prstGeom>
          <a:solidFill>
            <a:srgbClr val="003300"/>
          </a:solidFill>
          <a:ln w="28575">
            <a:solidFill>
              <a:schemeClr val="tx1"/>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1600" b="1" dirty="0">
                <a:solidFill>
                  <a:schemeClr val="bg1"/>
                </a:solidFill>
              </a:rPr>
              <a:t>　</a:t>
            </a:r>
            <a:r>
              <a:rPr lang="ja-JP" altLang="en-US" sz="1600" b="1" u="sng" dirty="0">
                <a:solidFill>
                  <a:schemeClr val="bg1"/>
                </a:solidFill>
              </a:rPr>
              <a:t>もしもの時に備えて考えておきましょう。</a:t>
            </a:r>
          </a:p>
        </p:txBody>
      </p:sp>
      <p:sp>
        <p:nvSpPr>
          <p:cNvPr id="56" name="横巻き 55"/>
          <p:cNvSpPr/>
          <p:nvPr/>
        </p:nvSpPr>
        <p:spPr>
          <a:xfrm rot="21240000">
            <a:off x="38962" y="7994207"/>
            <a:ext cx="1088139" cy="625167"/>
          </a:xfrm>
          <a:prstGeom prst="horizontalScroll">
            <a:avLst/>
          </a:prstGeom>
          <a:solidFill>
            <a:srgbClr val="00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a:t>ステップ</a:t>
            </a:r>
            <a:endParaRPr lang="en-US" altLang="ja-JP" sz="1600" b="1" dirty="0"/>
          </a:p>
          <a:p>
            <a:pPr algn="ctr"/>
            <a:r>
              <a:rPr lang="ja-JP" altLang="en-US" sz="1600" b="1" dirty="0"/>
              <a:t>③</a:t>
            </a:r>
          </a:p>
        </p:txBody>
      </p:sp>
      <p:sp>
        <p:nvSpPr>
          <p:cNvPr id="29" name="テキスト ボックス 14"/>
          <p:cNvSpPr txBox="1">
            <a:spLocks noChangeArrowheads="1"/>
          </p:cNvSpPr>
          <p:nvPr/>
        </p:nvSpPr>
        <p:spPr bwMode="auto">
          <a:xfrm>
            <a:off x="4407956" y="3347209"/>
            <a:ext cx="24500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7800" indent="-177800">
              <a:defRPr/>
            </a:pPr>
            <a:r>
              <a:rPr lang="en-US" altLang="ja-JP" sz="800" dirty="0">
                <a:solidFill>
                  <a:prstClr val="black"/>
                </a:solidFill>
                <a:latin typeface="Calibri"/>
              </a:rPr>
              <a:t>※</a:t>
            </a:r>
            <a:r>
              <a:rPr lang="ja-JP" altLang="en-US" sz="800" dirty="0">
                <a:solidFill>
                  <a:prstClr val="black"/>
                </a:solidFill>
                <a:latin typeface="Calibri"/>
              </a:rPr>
              <a:t>１　災害種別ごとに異なりますので、ご注意ください。</a:t>
            </a:r>
            <a:endParaRPr lang="en-US" altLang="ja-JP" sz="800" dirty="0">
              <a:solidFill>
                <a:prstClr val="black"/>
              </a:solidFill>
              <a:latin typeface="Calibri"/>
            </a:endParaRPr>
          </a:p>
        </p:txBody>
      </p:sp>
      <p:sp>
        <p:nvSpPr>
          <p:cNvPr id="37" name="テキスト ボックス 81"/>
          <p:cNvSpPr txBox="1">
            <a:spLocks noChangeArrowheads="1"/>
          </p:cNvSpPr>
          <p:nvPr/>
        </p:nvSpPr>
        <p:spPr bwMode="auto">
          <a:xfrm>
            <a:off x="1370223" y="5891702"/>
            <a:ext cx="2369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indent="0"/>
            <a:r>
              <a:rPr lang="ja-JP" altLang="en-US" sz="900" b="1" u="sng" dirty="0">
                <a:solidFill>
                  <a:srgbClr val="000000"/>
                </a:solidFill>
                <a:latin typeface="+mn-ea"/>
                <a:ea typeface="+mn-ea"/>
              </a:rPr>
              <a:t>避難に時間を要する人</a:t>
            </a:r>
            <a:r>
              <a:rPr lang="ja-JP" altLang="en-US" sz="900" b="1" dirty="0">
                <a:solidFill>
                  <a:srgbClr val="000000"/>
                </a:solidFill>
                <a:latin typeface="+mn-ea"/>
                <a:ea typeface="+mn-ea"/>
              </a:rPr>
              <a:t>（ご高齢の方、障害のある方、乳幼児等）とその支援者</a:t>
            </a:r>
            <a:r>
              <a:rPr lang="ja-JP" altLang="en-US" sz="900" dirty="0">
                <a:solidFill>
                  <a:srgbClr val="000000"/>
                </a:solidFill>
                <a:latin typeface="+mn-ea"/>
                <a:ea typeface="+mn-ea"/>
              </a:rPr>
              <a:t>は避難を開始しましょう。</a:t>
            </a:r>
            <a:endParaRPr lang="en-US" altLang="ja-JP" sz="900" dirty="0">
              <a:solidFill>
                <a:srgbClr val="000000"/>
              </a:solidFill>
              <a:latin typeface="+mn-ea"/>
              <a:ea typeface="+mn-ea"/>
            </a:endParaRPr>
          </a:p>
          <a:p>
            <a:pPr marL="0" indent="0"/>
            <a:r>
              <a:rPr lang="ja-JP" altLang="en-US" sz="900" dirty="0">
                <a:solidFill>
                  <a:srgbClr val="000000"/>
                </a:solidFill>
                <a:latin typeface="+mn-ea"/>
                <a:ea typeface="+mn-ea"/>
              </a:rPr>
              <a:t>その他の人は、避難の準備を整えましょう。</a:t>
            </a:r>
          </a:p>
        </p:txBody>
      </p:sp>
      <p:pic>
        <p:nvPicPr>
          <p:cNvPr id="3" name="図 2"/>
          <p:cNvPicPr>
            <a:picLocks noChangeAspect="1"/>
          </p:cNvPicPr>
          <p:nvPr/>
        </p:nvPicPr>
        <p:blipFill>
          <a:blip r:embed="rId2"/>
          <a:stretch>
            <a:fillRect/>
          </a:stretch>
        </p:blipFill>
        <p:spPr>
          <a:xfrm>
            <a:off x="4837061" y="2230555"/>
            <a:ext cx="1754761" cy="1106546"/>
          </a:xfrm>
          <a:prstGeom prst="rect">
            <a:avLst/>
          </a:prstGeom>
        </p:spPr>
      </p:pic>
      <p:sp>
        <p:nvSpPr>
          <p:cNvPr id="82" name="テキスト ボックス 81"/>
          <p:cNvSpPr txBox="1">
            <a:spLocks noChangeArrowheads="1"/>
          </p:cNvSpPr>
          <p:nvPr/>
        </p:nvSpPr>
        <p:spPr bwMode="auto">
          <a:xfrm>
            <a:off x="1379904" y="5119518"/>
            <a:ext cx="24333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indent="0"/>
            <a:r>
              <a:rPr lang="ja-JP" altLang="en-US" sz="900" b="1" dirty="0">
                <a:solidFill>
                  <a:srgbClr val="000000"/>
                </a:solidFill>
                <a:latin typeface="+mn-ea"/>
                <a:ea typeface="+mn-ea"/>
              </a:rPr>
              <a:t>速やかに避難場所</a:t>
            </a:r>
            <a:r>
              <a:rPr lang="ja-JP" altLang="en-US" sz="900" dirty="0">
                <a:solidFill>
                  <a:srgbClr val="000000"/>
                </a:solidFill>
                <a:latin typeface="+mn-ea"/>
                <a:ea typeface="+mn-ea"/>
              </a:rPr>
              <a:t>へ避難をしましょう。</a:t>
            </a:r>
            <a:endParaRPr lang="en-US" altLang="ja-JP" sz="900" dirty="0">
              <a:solidFill>
                <a:srgbClr val="000000"/>
              </a:solidFill>
              <a:latin typeface="+mn-ea"/>
              <a:ea typeface="+mn-ea"/>
            </a:endParaRPr>
          </a:p>
          <a:p>
            <a:pPr marL="0" indent="0"/>
            <a:r>
              <a:rPr lang="ja-JP" altLang="en-US" sz="900" b="1" dirty="0">
                <a:solidFill>
                  <a:srgbClr val="000000"/>
                </a:solidFill>
                <a:latin typeface="+mn-ea"/>
                <a:ea typeface="+mn-ea"/>
              </a:rPr>
              <a:t>避難場所までの移動が危険と思われる場合</a:t>
            </a:r>
            <a:r>
              <a:rPr lang="ja-JP" altLang="en-US" sz="900" dirty="0">
                <a:solidFill>
                  <a:srgbClr val="000000"/>
                </a:solidFill>
                <a:latin typeface="+mn-ea"/>
                <a:ea typeface="+mn-ea"/>
              </a:rPr>
              <a:t>は、近くの安全な場所への避難や、自宅内のより安全な場所に避難をしましょう。</a:t>
            </a:r>
          </a:p>
        </p:txBody>
      </p:sp>
      <p:sp>
        <p:nvSpPr>
          <p:cNvPr id="40" name="テキスト ボックス 14"/>
          <p:cNvSpPr txBox="1">
            <a:spLocks noChangeArrowheads="1"/>
          </p:cNvSpPr>
          <p:nvPr/>
        </p:nvSpPr>
        <p:spPr bwMode="auto">
          <a:xfrm>
            <a:off x="3202608" y="7554140"/>
            <a:ext cx="35573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7800" indent="-177800">
              <a:defRPr/>
            </a:pPr>
            <a:r>
              <a:rPr lang="en-US" altLang="ja-JP" sz="800" dirty="0">
                <a:solidFill>
                  <a:prstClr val="black"/>
                </a:solidFill>
                <a:latin typeface="Calibri"/>
              </a:rPr>
              <a:t>※</a:t>
            </a:r>
            <a:r>
              <a:rPr lang="ja-JP" altLang="en-US" sz="800" dirty="0">
                <a:solidFill>
                  <a:prstClr val="black"/>
                </a:solidFill>
                <a:latin typeface="Calibri"/>
              </a:rPr>
              <a:t>避難指示（緊急）は、地域の状況に応じて緊急的又は重ねて避難を促す場合などに発令されるものであり、必ず発令されるものではないことに留意してください。</a:t>
            </a:r>
            <a:endParaRPr lang="en-US" altLang="ja-JP" sz="800" dirty="0">
              <a:solidFill>
                <a:prstClr val="black"/>
              </a:solidFill>
              <a:latin typeface="Calibri"/>
            </a:endParaRPr>
          </a:p>
        </p:txBody>
      </p:sp>
      <p:sp>
        <p:nvSpPr>
          <p:cNvPr id="39" name="テキスト ボックス 81"/>
          <p:cNvSpPr txBox="1">
            <a:spLocks noChangeArrowheads="1"/>
          </p:cNvSpPr>
          <p:nvPr/>
        </p:nvSpPr>
        <p:spPr bwMode="auto">
          <a:xfrm>
            <a:off x="163829" y="3867709"/>
            <a:ext cx="6596093"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p"/>
            </a:pPr>
            <a:r>
              <a:rPr lang="ja-JP" altLang="en-US" sz="1400" dirty="0">
                <a:solidFill>
                  <a:srgbClr val="000000"/>
                </a:solidFill>
              </a:rPr>
              <a:t>仙台市から発令される避難情報等、国や都道府県から提供される防災気象情報には、以下のものがあります</a:t>
            </a:r>
            <a:r>
              <a:rPr lang="en-US" altLang="ja-JP" sz="1400" baseline="30000" dirty="0">
                <a:solidFill>
                  <a:srgbClr val="000000"/>
                </a:solidFill>
              </a:rPr>
              <a:t>※</a:t>
            </a:r>
            <a:r>
              <a:rPr lang="ja-JP" altLang="en-US" sz="1400" baseline="30000" dirty="0">
                <a:solidFill>
                  <a:srgbClr val="000000"/>
                </a:solidFill>
              </a:rPr>
              <a:t>３</a:t>
            </a:r>
            <a:r>
              <a:rPr lang="ja-JP" altLang="en-US" sz="1400" dirty="0">
                <a:solidFill>
                  <a:srgbClr val="000000"/>
                </a:solidFill>
              </a:rPr>
              <a:t>。</a:t>
            </a:r>
            <a:endParaRPr lang="en-US" altLang="ja-JP" sz="600" dirty="0">
              <a:solidFill>
                <a:srgbClr val="000000"/>
              </a:solidFill>
            </a:endParaRPr>
          </a:p>
          <a:p>
            <a:pPr>
              <a:buFont typeface="Wingdings" panose="05000000000000000000" pitchFamily="2" charset="2"/>
              <a:buChar char="p"/>
            </a:pPr>
            <a:endParaRPr lang="en-US" altLang="ja-JP" sz="600" dirty="0">
              <a:solidFill>
                <a:srgbClr val="000000"/>
              </a:solidFill>
            </a:endParaRPr>
          </a:p>
          <a:p>
            <a:pPr>
              <a:buFont typeface="Wingdings" panose="05000000000000000000" pitchFamily="2" charset="2"/>
              <a:buChar char="p"/>
            </a:pPr>
            <a:endParaRPr lang="en-US" altLang="ja-JP" sz="600" dirty="0">
              <a:solidFill>
                <a:srgbClr val="000000"/>
              </a:solidFill>
            </a:endParaRPr>
          </a:p>
          <a:p>
            <a:pPr>
              <a:buFont typeface="Wingdings" panose="05000000000000000000" pitchFamily="2" charset="2"/>
              <a:buChar char="p"/>
            </a:pPr>
            <a:endParaRPr lang="en-US" altLang="ja-JP" sz="600" dirty="0">
              <a:solidFill>
                <a:srgbClr val="000000"/>
              </a:solidFill>
            </a:endParaRPr>
          </a:p>
          <a:p>
            <a:pPr marL="0" indent="0"/>
            <a:endParaRPr lang="en-US" altLang="ja-JP" sz="600" dirty="0">
              <a:solidFill>
                <a:srgbClr val="000000"/>
              </a:solidFill>
            </a:endParaRPr>
          </a:p>
          <a:p>
            <a:pPr>
              <a:buFont typeface="Wingdings" panose="05000000000000000000" pitchFamily="2" charset="2"/>
              <a:buChar char="p"/>
            </a:pPr>
            <a:endParaRPr lang="en-US" altLang="ja-JP" sz="600" dirty="0">
              <a:solidFill>
                <a:srgbClr val="000000"/>
              </a:solidFill>
            </a:endParaRPr>
          </a:p>
        </p:txBody>
      </p:sp>
      <p:sp>
        <p:nvSpPr>
          <p:cNvPr id="2" name="正方形/長方形 1"/>
          <p:cNvSpPr/>
          <p:nvPr/>
        </p:nvSpPr>
        <p:spPr>
          <a:xfrm>
            <a:off x="4932936" y="4367974"/>
            <a:ext cx="1852148" cy="3169083"/>
          </a:xfrm>
          <a:prstGeom prst="rect">
            <a:avLst/>
          </a:prstGeom>
          <a:noFill/>
          <a:ln w="635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kumimoji="1" lang="ja-JP" altLang="en-US" sz="1200" b="1" dirty="0">
                <a:solidFill>
                  <a:schemeClr val="tx1"/>
                </a:solidFill>
                <a:latin typeface="+mn-ea"/>
              </a:rPr>
              <a:t>防災気象情報</a:t>
            </a:r>
            <a:endParaRPr kumimoji="1" lang="en-US" altLang="ja-JP" sz="1200" b="1" dirty="0">
              <a:solidFill>
                <a:schemeClr val="tx1"/>
              </a:solidFill>
              <a:latin typeface="+mn-ea"/>
            </a:endParaRPr>
          </a:p>
          <a:p>
            <a:pPr algn="ctr"/>
            <a:r>
              <a:rPr kumimoji="1" lang="en-US" altLang="ja-JP" sz="1100" dirty="0">
                <a:solidFill>
                  <a:schemeClr val="tx1"/>
                </a:solidFill>
                <a:latin typeface="+mn-ea"/>
              </a:rPr>
              <a:t>【</a:t>
            </a:r>
            <a:r>
              <a:rPr kumimoji="1" lang="ja-JP" altLang="en-US" sz="1100" dirty="0">
                <a:solidFill>
                  <a:schemeClr val="tx1"/>
                </a:solidFill>
                <a:latin typeface="+mn-ea"/>
              </a:rPr>
              <a:t>警戒レベル相当情報</a:t>
            </a:r>
            <a:r>
              <a:rPr kumimoji="1" lang="en-US" altLang="ja-JP" sz="1100" dirty="0">
                <a:solidFill>
                  <a:schemeClr val="tx1"/>
                </a:solidFill>
                <a:latin typeface="+mn-ea"/>
              </a:rPr>
              <a:t>】</a:t>
            </a:r>
          </a:p>
          <a:p>
            <a:pPr algn="ctr"/>
            <a:endParaRPr kumimoji="1" lang="en-US" altLang="ja-JP" sz="500" dirty="0">
              <a:solidFill>
                <a:schemeClr val="tx1"/>
              </a:solidFill>
              <a:latin typeface="+mn-ea"/>
            </a:endParaRPr>
          </a:p>
          <a:p>
            <a:r>
              <a:rPr kumimoji="1" lang="ja-JP" altLang="en-US" sz="1100" dirty="0">
                <a:solidFill>
                  <a:schemeClr val="tx1"/>
                </a:solidFill>
                <a:latin typeface="+mn-ea"/>
              </a:rPr>
              <a:t>（例）</a:t>
            </a:r>
          </a:p>
          <a:p>
            <a:r>
              <a:rPr kumimoji="1" lang="ja-JP" altLang="en-US" sz="1100" dirty="0">
                <a:solidFill>
                  <a:schemeClr val="tx1"/>
                </a:solidFill>
                <a:latin typeface="+mn-ea"/>
              </a:rPr>
              <a:t>・氾濫危険情報</a:t>
            </a:r>
          </a:p>
          <a:p>
            <a:r>
              <a:rPr kumimoji="1" lang="ja-JP" altLang="en-US" sz="900" dirty="0">
                <a:solidFill>
                  <a:schemeClr val="tx1"/>
                </a:solidFill>
                <a:latin typeface="+mn-ea"/>
              </a:rPr>
              <a:t>（警戒レベル４相当情報</a:t>
            </a:r>
            <a:r>
              <a:rPr kumimoji="1" lang="en-US" altLang="ja-JP" sz="900" dirty="0">
                <a:solidFill>
                  <a:schemeClr val="tx1"/>
                </a:solidFill>
                <a:latin typeface="+mn-ea"/>
              </a:rPr>
              <a:t>[</a:t>
            </a:r>
            <a:r>
              <a:rPr kumimoji="1" lang="ja-JP" altLang="en-US" sz="900" dirty="0">
                <a:solidFill>
                  <a:schemeClr val="tx1"/>
                </a:solidFill>
                <a:latin typeface="+mn-ea"/>
              </a:rPr>
              <a:t>洪水</a:t>
            </a:r>
            <a:r>
              <a:rPr kumimoji="1" lang="en-US" altLang="ja-JP" sz="900" dirty="0">
                <a:solidFill>
                  <a:schemeClr val="tx1"/>
                </a:solidFill>
                <a:latin typeface="+mn-ea"/>
              </a:rPr>
              <a:t>]</a:t>
            </a:r>
            <a:r>
              <a:rPr kumimoji="1" lang="ja-JP" altLang="en-US" sz="900" dirty="0">
                <a:solidFill>
                  <a:schemeClr val="tx1"/>
                </a:solidFill>
                <a:latin typeface="+mn-ea"/>
              </a:rPr>
              <a:t>）</a:t>
            </a:r>
            <a:endParaRPr kumimoji="1" lang="en-US" altLang="ja-JP" sz="900" dirty="0">
              <a:solidFill>
                <a:schemeClr val="tx1"/>
              </a:solidFill>
              <a:latin typeface="+mn-ea"/>
            </a:endParaRPr>
          </a:p>
          <a:p>
            <a:endParaRPr kumimoji="1" lang="ja-JP" altLang="en-US" sz="500" dirty="0">
              <a:solidFill>
                <a:schemeClr val="tx1"/>
              </a:solidFill>
              <a:latin typeface="+mn-ea"/>
            </a:endParaRPr>
          </a:p>
          <a:p>
            <a:r>
              <a:rPr kumimoji="1" lang="ja-JP" altLang="en-US" sz="1100" dirty="0">
                <a:solidFill>
                  <a:schemeClr val="tx1"/>
                </a:solidFill>
                <a:latin typeface="+mn-ea"/>
              </a:rPr>
              <a:t>・土砂災害警戒情報</a:t>
            </a:r>
          </a:p>
          <a:p>
            <a:r>
              <a:rPr kumimoji="1" lang="ja-JP" altLang="en-US" sz="900" dirty="0">
                <a:solidFill>
                  <a:schemeClr val="tx1"/>
                </a:solidFill>
                <a:latin typeface="+mn-ea"/>
              </a:rPr>
              <a:t>（警戒レベル４相当情報</a:t>
            </a:r>
            <a:endParaRPr kumimoji="1" lang="en-US" altLang="ja-JP" sz="900" dirty="0">
              <a:solidFill>
                <a:schemeClr val="tx1"/>
              </a:solidFill>
              <a:latin typeface="+mn-ea"/>
            </a:endParaRPr>
          </a:p>
          <a:p>
            <a:r>
              <a:rPr kumimoji="1" lang="ja-JP" altLang="en-US" sz="900" dirty="0">
                <a:solidFill>
                  <a:schemeClr val="tx1"/>
                </a:solidFill>
                <a:latin typeface="+mn-ea"/>
              </a:rPr>
              <a:t>　　　　　　　　　</a:t>
            </a:r>
            <a:r>
              <a:rPr kumimoji="1" lang="en-US" altLang="ja-JP" sz="900" dirty="0">
                <a:solidFill>
                  <a:schemeClr val="tx1"/>
                </a:solidFill>
                <a:latin typeface="+mn-ea"/>
              </a:rPr>
              <a:t>[</a:t>
            </a:r>
            <a:r>
              <a:rPr kumimoji="1" lang="ja-JP" altLang="en-US" sz="900" dirty="0">
                <a:solidFill>
                  <a:schemeClr val="tx1"/>
                </a:solidFill>
                <a:latin typeface="+mn-ea"/>
              </a:rPr>
              <a:t>土砂災害</a:t>
            </a:r>
            <a:r>
              <a:rPr kumimoji="1" lang="en-US" altLang="ja-JP" sz="900" dirty="0">
                <a:solidFill>
                  <a:schemeClr val="tx1"/>
                </a:solidFill>
                <a:latin typeface="+mn-ea"/>
              </a:rPr>
              <a:t>]</a:t>
            </a:r>
            <a:r>
              <a:rPr kumimoji="1" lang="ja-JP" altLang="en-US" sz="900" dirty="0">
                <a:solidFill>
                  <a:schemeClr val="tx1"/>
                </a:solidFill>
                <a:latin typeface="+mn-ea"/>
              </a:rPr>
              <a:t>）</a:t>
            </a:r>
            <a:endParaRPr kumimoji="1" lang="en-US" altLang="ja-JP" sz="900" dirty="0">
              <a:solidFill>
                <a:schemeClr val="tx1"/>
              </a:solidFill>
              <a:latin typeface="+mn-ea"/>
            </a:endParaRPr>
          </a:p>
          <a:p>
            <a:endParaRPr kumimoji="1" lang="en-US" altLang="ja-JP" sz="1200" dirty="0">
              <a:solidFill>
                <a:schemeClr val="tx1"/>
              </a:solidFill>
              <a:latin typeface="+mn-ea"/>
            </a:endParaRPr>
          </a:p>
          <a:p>
            <a:r>
              <a:rPr kumimoji="1" lang="ja-JP" altLang="en-US" sz="1100" dirty="0">
                <a:solidFill>
                  <a:schemeClr val="tx1"/>
                </a:solidFill>
                <a:latin typeface="+mn-ea"/>
              </a:rPr>
              <a:t>住民が自らの判断で避難行動をとる際の判断の参考とするための情報です。</a:t>
            </a:r>
            <a:endParaRPr kumimoji="1" lang="en-US" altLang="ja-JP" sz="1100" dirty="0">
              <a:solidFill>
                <a:schemeClr val="tx1"/>
              </a:solidFill>
              <a:latin typeface="+mn-ea"/>
            </a:endParaRPr>
          </a:p>
          <a:p>
            <a:endParaRPr kumimoji="1" lang="en-US" altLang="ja-JP" sz="900" b="1" dirty="0">
              <a:solidFill>
                <a:schemeClr val="tx1"/>
              </a:solidFill>
              <a:latin typeface="+mn-ea"/>
            </a:endParaRPr>
          </a:p>
          <a:p>
            <a:endParaRPr kumimoji="1" lang="en-US" altLang="ja-JP" sz="500" b="1" dirty="0">
              <a:solidFill>
                <a:schemeClr val="tx1"/>
              </a:solidFill>
              <a:latin typeface="+mn-ea"/>
            </a:endParaRPr>
          </a:p>
          <a:p>
            <a:r>
              <a:rPr kumimoji="1" lang="ja-JP" altLang="en-US" sz="1050" b="1" baseline="30000" dirty="0">
                <a:solidFill>
                  <a:schemeClr val="tx1"/>
                </a:solidFill>
                <a:latin typeface="+mn-ea"/>
              </a:rPr>
              <a:t>　</a:t>
            </a:r>
            <a:r>
              <a:rPr kumimoji="1" lang="ja-JP" altLang="en-US" sz="650" dirty="0">
                <a:solidFill>
                  <a:schemeClr val="tx1"/>
                </a:solidFill>
                <a:latin typeface="+mn-ea"/>
              </a:rPr>
              <a:t>警戒レベル相当情報が出されたとしても必ずしも同じ時間または区域に同じレベルの避難勧告等が発令されるとは限りません。</a:t>
            </a:r>
            <a:endParaRPr kumimoji="1" lang="en-US" altLang="ja-JP" sz="650" dirty="0">
              <a:solidFill>
                <a:schemeClr val="tx1"/>
              </a:solidFill>
              <a:latin typeface="+mn-ea"/>
            </a:endParaRPr>
          </a:p>
          <a:p>
            <a:r>
              <a:rPr kumimoji="1" lang="ja-JP" altLang="en-US" sz="650" dirty="0">
                <a:solidFill>
                  <a:schemeClr val="tx1"/>
                </a:solidFill>
                <a:latin typeface="+mn-ea"/>
              </a:rPr>
              <a:t>　また、例えば、土砂災害の警戒レベル４相当情報が発表された後に、洪水の警戒レベル３相当情報が発表されるなど、異なる災害について、異なるレベルの情報が発表される場合があることに留意してください。</a:t>
            </a:r>
            <a:endParaRPr kumimoji="1" lang="en-US" altLang="ja-JP" sz="650" dirty="0">
              <a:solidFill>
                <a:schemeClr val="tx1"/>
              </a:solidFill>
              <a:latin typeface="+mn-ea"/>
            </a:endParaRPr>
          </a:p>
          <a:p>
            <a:endParaRPr kumimoji="1" lang="ja-JP" altLang="en-US" sz="1200" baseline="30000" dirty="0">
              <a:solidFill>
                <a:schemeClr val="tx1"/>
              </a:solidFill>
              <a:latin typeface="+mn-ea"/>
            </a:endParaRPr>
          </a:p>
          <a:p>
            <a:endParaRPr kumimoji="1" lang="en-US" altLang="ja-JP" sz="1200" baseline="30000" dirty="0">
              <a:solidFill>
                <a:schemeClr val="tx1"/>
              </a:solidFill>
              <a:latin typeface="+mn-ea"/>
            </a:endParaRPr>
          </a:p>
          <a:p>
            <a:pPr algn="ctr"/>
            <a:endParaRPr kumimoji="1" lang="en-US" altLang="ja-JP" sz="1200" b="1" baseline="30000" dirty="0">
              <a:solidFill>
                <a:schemeClr val="tx1"/>
              </a:solidFill>
              <a:latin typeface="+mn-ea"/>
            </a:endParaRPr>
          </a:p>
          <a:p>
            <a:pPr algn="ctr"/>
            <a:r>
              <a:rPr kumimoji="1" lang="ja-JP" altLang="en-US" sz="1200" b="1" baseline="30000" dirty="0">
                <a:solidFill>
                  <a:schemeClr val="tx1"/>
                </a:solidFill>
                <a:latin typeface="+mn-ea"/>
              </a:rPr>
              <a:t>　</a:t>
            </a:r>
            <a:endParaRPr kumimoji="1" lang="en-US" altLang="ja-JP" sz="1200" b="1" baseline="30000" dirty="0">
              <a:solidFill>
                <a:schemeClr val="tx1"/>
              </a:solidFill>
              <a:latin typeface="+mn-ea"/>
            </a:endParaRPr>
          </a:p>
          <a:p>
            <a:pPr algn="ctr"/>
            <a:endParaRPr kumimoji="1" lang="en-US" altLang="ja-JP" sz="1200" b="1" baseline="30000" dirty="0">
              <a:solidFill>
                <a:schemeClr val="tx1"/>
              </a:solidFill>
              <a:latin typeface="+mn-ea"/>
            </a:endParaRPr>
          </a:p>
          <a:p>
            <a:pPr algn="ctr"/>
            <a:endParaRPr kumimoji="1" lang="en-US" altLang="ja-JP" sz="1200" b="1" baseline="30000" dirty="0">
              <a:solidFill>
                <a:schemeClr val="tx1"/>
              </a:solidFill>
              <a:latin typeface="+mn-ea"/>
            </a:endParaRPr>
          </a:p>
          <a:p>
            <a:pPr algn="ctr"/>
            <a:endParaRPr kumimoji="1" lang="en-US" altLang="ja-JP" sz="1200" b="1" baseline="30000" dirty="0">
              <a:solidFill>
                <a:schemeClr val="tx1"/>
              </a:solidFill>
              <a:latin typeface="+mn-ea"/>
            </a:endParaRPr>
          </a:p>
          <a:p>
            <a:r>
              <a:rPr kumimoji="1" lang="ja-JP" altLang="en-US" sz="1200" b="1" baseline="30000" dirty="0">
                <a:solidFill>
                  <a:schemeClr val="tx1"/>
                </a:solidFill>
                <a:latin typeface="+mn-ea"/>
              </a:rPr>
              <a:t>　</a:t>
            </a:r>
            <a:endParaRPr kumimoji="1" lang="en-US" altLang="ja-JP" sz="800" dirty="0">
              <a:solidFill>
                <a:schemeClr val="tx1"/>
              </a:solidFill>
              <a:latin typeface="+mn-ea"/>
            </a:endParaRPr>
          </a:p>
        </p:txBody>
      </p:sp>
      <p:sp>
        <p:nvSpPr>
          <p:cNvPr id="51" name="テキスト ボックス 81"/>
          <p:cNvSpPr txBox="1">
            <a:spLocks noChangeArrowheads="1"/>
          </p:cNvSpPr>
          <p:nvPr/>
        </p:nvSpPr>
        <p:spPr bwMode="auto">
          <a:xfrm>
            <a:off x="1368066" y="6618857"/>
            <a:ext cx="21374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indent="0"/>
            <a:r>
              <a:rPr lang="ja-JP" altLang="en-US" sz="900" dirty="0">
                <a:solidFill>
                  <a:srgbClr val="000000"/>
                </a:solidFill>
                <a:latin typeface="+mn-ea"/>
                <a:ea typeface="+mn-ea"/>
              </a:rPr>
              <a:t>避難に備え、ハザードマップ等により、自らの</a:t>
            </a:r>
            <a:r>
              <a:rPr lang="ja-JP" altLang="en-US" sz="900" b="1" dirty="0">
                <a:solidFill>
                  <a:srgbClr val="000000"/>
                </a:solidFill>
                <a:latin typeface="+mn-ea"/>
                <a:ea typeface="+mn-ea"/>
              </a:rPr>
              <a:t>避難行動を確認</a:t>
            </a:r>
            <a:r>
              <a:rPr lang="ja-JP" altLang="en-US" sz="900" dirty="0">
                <a:solidFill>
                  <a:srgbClr val="000000"/>
                </a:solidFill>
                <a:latin typeface="+mn-ea"/>
                <a:ea typeface="+mn-ea"/>
              </a:rPr>
              <a:t>しましょう。</a:t>
            </a:r>
          </a:p>
        </p:txBody>
      </p:sp>
      <p:sp>
        <p:nvSpPr>
          <p:cNvPr id="62" name="正方形/長方形 61"/>
          <p:cNvSpPr/>
          <p:nvPr/>
        </p:nvSpPr>
        <p:spPr>
          <a:xfrm>
            <a:off x="266635" y="5949790"/>
            <a:ext cx="1093776" cy="336376"/>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u="sng" dirty="0">
                <a:solidFill>
                  <a:schemeClr val="tx1"/>
                </a:solidFill>
              </a:rPr>
              <a:t>警戒</a:t>
            </a:r>
            <a:r>
              <a:rPr lang="ja-JP" altLang="en-US" sz="1200" u="sng" dirty="0">
                <a:solidFill>
                  <a:schemeClr val="tx1"/>
                </a:solidFill>
              </a:rPr>
              <a:t>レベル</a:t>
            </a:r>
            <a:r>
              <a:rPr kumimoji="1" lang="ja-JP" altLang="en-US" sz="1200" u="sng" dirty="0">
                <a:solidFill>
                  <a:schemeClr val="tx1"/>
                </a:solidFill>
              </a:rPr>
              <a:t>３</a:t>
            </a:r>
          </a:p>
        </p:txBody>
      </p:sp>
      <p:sp>
        <p:nvSpPr>
          <p:cNvPr id="63" name="正方形/長方形 62"/>
          <p:cNvSpPr/>
          <p:nvPr/>
        </p:nvSpPr>
        <p:spPr>
          <a:xfrm>
            <a:off x="264478" y="5189277"/>
            <a:ext cx="1095935" cy="402924"/>
          </a:xfrm>
          <a:prstGeom prst="rect">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b="1" u="sng" dirty="0">
                <a:solidFill>
                  <a:schemeClr val="bg1"/>
                </a:solidFill>
              </a:rPr>
              <a:t>警戒</a:t>
            </a:r>
            <a:r>
              <a:rPr lang="ja-JP" altLang="en-US" sz="1200" b="1" u="sng" dirty="0">
                <a:solidFill>
                  <a:schemeClr val="bg1"/>
                </a:solidFill>
              </a:rPr>
              <a:t>レベル</a:t>
            </a:r>
            <a:r>
              <a:rPr kumimoji="1" lang="ja-JP" altLang="en-US" sz="1200" b="1" u="sng" dirty="0">
                <a:solidFill>
                  <a:schemeClr val="bg1"/>
                </a:solidFill>
              </a:rPr>
              <a:t>４</a:t>
            </a:r>
          </a:p>
        </p:txBody>
      </p:sp>
      <p:sp>
        <p:nvSpPr>
          <p:cNvPr id="64" name="正方形/長方形 63"/>
          <p:cNvSpPr/>
          <p:nvPr/>
        </p:nvSpPr>
        <p:spPr>
          <a:xfrm>
            <a:off x="264478" y="6587958"/>
            <a:ext cx="1095933" cy="41666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u="sng" dirty="0">
                <a:solidFill>
                  <a:schemeClr val="tx1"/>
                </a:solidFill>
              </a:rPr>
              <a:t>警戒レベル２</a:t>
            </a:r>
          </a:p>
        </p:txBody>
      </p:sp>
      <p:sp>
        <p:nvSpPr>
          <p:cNvPr id="65" name="正方形/長方形 64"/>
          <p:cNvSpPr/>
          <p:nvPr/>
        </p:nvSpPr>
        <p:spPr>
          <a:xfrm>
            <a:off x="264478" y="7095099"/>
            <a:ext cx="1095933" cy="412671"/>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u="sng" dirty="0">
                <a:solidFill>
                  <a:schemeClr val="tx1"/>
                </a:solidFill>
              </a:rPr>
              <a:t>警戒</a:t>
            </a:r>
            <a:r>
              <a:rPr lang="ja-JP" altLang="en-US" sz="1200" u="sng" dirty="0">
                <a:solidFill>
                  <a:schemeClr val="tx1"/>
                </a:solidFill>
              </a:rPr>
              <a:t>レベル</a:t>
            </a:r>
            <a:r>
              <a:rPr kumimoji="1" lang="ja-JP" altLang="en-US" sz="1200" u="sng" dirty="0">
                <a:solidFill>
                  <a:schemeClr val="tx1"/>
                </a:solidFill>
              </a:rPr>
              <a:t>１</a:t>
            </a:r>
          </a:p>
        </p:txBody>
      </p:sp>
      <p:sp>
        <p:nvSpPr>
          <p:cNvPr id="70" name="正方形/長方形 69"/>
          <p:cNvSpPr/>
          <p:nvPr/>
        </p:nvSpPr>
        <p:spPr>
          <a:xfrm>
            <a:off x="264478" y="4655752"/>
            <a:ext cx="1094652" cy="41609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b="1" u="sng" dirty="0">
                <a:solidFill>
                  <a:schemeClr val="bg1"/>
                </a:solidFill>
              </a:rPr>
              <a:t>警戒</a:t>
            </a:r>
            <a:r>
              <a:rPr lang="ja-JP" altLang="en-US" sz="1200" b="1" u="sng" dirty="0">
                <a:solidFill>
                  <a:schemeClr val="bg1"/>
                </a:solidFill>
              </a:rPr>
              <a:t>レベル５</a:t>
            </a:r>
            <a:endParaRPr kumimoji="1" lang="ja-JP" altLang="en-US" sz="1200" b="1" u="sng" dirty="0">
              <a:solidFill>
                <a:schemeClr val="bg1"/>
              </a:solidFill>
            </a:endParaRPr>
          </a:p>
        </p:txBody>
      </p:sp>
      <p:sp>
        <p:nvSpPr>
          <p:cNvPr id="71" name="テキスト ボックス 70"/>
          <p:cNvSpPr txBox="1"/>
          <p:nvPr/>
        </p:nvSpPr>
        <p:spPr>
          <a:xfrm>
            <a:off x="347712" y="4398059"/>
            <a:ext cx="954107" cy="276999"/>
          </a:xfrm>
          <a:prstGeom prst="rect">
            <a:avLst/>
          </a:prstGeom>
          <a:noFill/>
        </p:spPr>
        <p:txBody>
          <a:bodyPr wrap="none" rtlCol="0">
            <a:spAutoFit/>
          </a:bodyPr>
          <a:lstStyle/>
          <a:p>
            <a:pPr algn="ctr"/>
            <a:r>
              <a:rPr lang="ja-JP" altLang="en-US" sz="1200" b="1" dirty="0"/>
              <a:t>警戒レベル</a:t>
            </a:r>
            <a:endParaRPr lang="en-US" altLang="ja-JP" sz="1200" b="1" dirty="0"/>
          </a:p>
        </p:txBody>
      </p:sp>
      <p:sp>
        <p:nvSpPr>
          <p:cNvPr id="72" name="テキスト ボックス 71"/>
          <p:cNvSpPr txBox="1"/>
          <p:nvPr/>
        </p:nvSpPr>
        <p:spPr>
          <a:xfrm>
            <a:off x="3730287" y="4388005"/>
            <a:ext cx="1090578" cy="276999"/>
          </a:xfrm>
          <a:prstGeom prst="rect">
            <a:avLst/>
          </a:prstGeom>
          <a:noFill/>
        </p:spPr>
        <p:txBody>
          <a:bodyPr wrap="square" lIns="0" rIns="0" rtlCol="0">
            <a:spAutoFit/>
          </a:bodyPr>
          <a:lstStyle/>
          <a:p>
            <a:pPr algn="ctr"/>
            <a:r>
              <a:rPr lang="ja-JP" altLang="en-US" sz="1200" dirty="0"/>
              <a:t>避難情報等</a:t>
            </a:r>
            <a:endParaRPr kumimoji="1" lang="ja-JP" altLang="en-US" sz="1200" dirty="0"/>
          </a:p>
        </p:txBody>
      </p:sp>
      <p:sp>
        <p:nvSpPr>
          <p:cNvPr id="73" name="テキスト ボックス 72"/>
          <p:cNvSpPr txBox="1"/>
          <p:nvPr/>
        </p:nvSpPr>
        <p:spPr>
          <a:xfrm>
            <a:off x="3780134" y="4687896"/>
            <a:ext cx="1013665" cy="226591"/>
          </a:xfrm>
          <a:prstGeom prst="rect">
            <a:avLst/>
          </a:prstGeom>
          <a:noFill/>
        </p:spPr>
        <p:txBody>
          <a:bodyPr wrap="none" lIns="36000" tIns="36000" rIns="36000" bIns="36000" rtlCol="0">
            <a:spAutoFit/>
          </a:bodyPr>
          <a:lstStyle/>
          <a:p>
            <a:pPr algn="ctr"/>
            <a:r>
              <a:rPr kumimoji="1" lang="ja-JP" altLang="en-US" sz="1000" b="1" dirty="0"/>
              <a:t>災害発生情報</a:t>
            </a:r>
            <a:r>
              <a:rPr lang="en-US" altLang="ja-JP" sz="1000" b="1" baseline="30000" dirty="0"/>
              <a:t>※</a:t>
            </a:r>
            <a:r>
              <a:rPr lang="ja-JP" altLang="en-US" sz="1000" b="1" baseline="30000" dirty="0"/>
              <a:t>４</a:t>
            </a:r>
            <a:endParaRPr kumimoji="1" lang="en-US" altLang="ja-JP" sz="1000" b="1" dirty="0"/>
          </a:p>
        </p:txBody>
      </p:sp>
      <p:sp>
        <p:nvSpPr>
          <p:cNvPr id="74" name="テキスト ボックス 73"/>
          <p:cNvSpPr txBox="1"/>
          <p:nvPr/>
        </p:nvSpPr>
        <p:spPr>
          <a:xfrm>
            <a:off x="3732385" y="5224119"/>
            <a:ext cx="1093816" cy="380480"/>
          </a:xfrm>
          <a:prstGeom prst="rect">
            <a:avLst/>
          </a:prstGeom>
          <a:noFill/>
        </p:spPr>
        <p:txBody>
          <a:bodyPr wrap="none" lIns="36000" tIns="36000" rIns="36000" bIns="36000" rtlCol="0">
            <a:spAutoFit/>
          </a:bodyPr>
          <a:lstStyle/>
          <a:p>
            <a:r>
              <a:rPr kumimoji="1" lang="ja-JP" altLang="en-US" sz="1000" b="1" dirty="0"/>
              <a:t>避難勧告</a:t>
            </a:r>
            <a:endParaRPr kumimoji="1" lang="en-US" altLang="ja-JP" sz="1000" b="1" dirty="0"/>
          </a:p>
          <a:p>
            <a:r>
              <a:rPr lang="ja-JP" altLang="en-US" sz="1000" b="1" dirty="0"/>
              <a:t>避難指示</a:t>
            </a:r>
            <a:r>
              <a:rPr lang="en-US" altLang="ja-JP" sz="1000" b="1" dirty="0"/>
              <a:t>(</a:t>
            </a:r>
            <a:r>
              <a:rPr lang="ja-JP" altLang="en-US" sz="1000" b="1" dirty="0"/>
              <a:t>緊急</a:t>
            </a:r>
            <a:r>
              <a:rPr lang="en-US" altLang="ja-JP" sz="1000" b="1" dirty="0"/>
              <a:t>)</a:t>
            </a:r>
            <a:r>
              <a:rPr lang="en-US" altLang="ja-JP" sz="1000" b="1" baseline="30000" dirty="0"/>
              <a:t>※</a:t>
            </a:r>
            <a:r>
              <a:rPr lang="ja-JP" altLang="en-US" sz="1000" b="1" baseline="30000" dirty="0"/>
              <a:t>５</a:t>
            </a:r>
            <a:endParaRPr lang="en-US" altLang="ja-JP" sz="1000" b="1" baseline="30000" dirty="0"/>
          </a:p>
        </p:txBody>
      </p:sp>
      <p:sp>
        <p:nvSpPr>
          <p:cNvPr id="75" name="テキスト ボックス 74"/>
          <p:cNvSpPr txBox="1"/>
          <p:nvPr/>
        </p:nvSpPr>
        <p:spPr>
          <a:xfrm>
            <a:off x="3737612" y="5960706"/>
            <a:ext cx="1181239" cy="380480"/>
          </a:xfrm>
          <a:prstGeom prst="rect">
            <a:avLst/>
          </a:prstGeom>
          <a:noFill/>
        </p:spPr>
        <p:txBody>
          <a:bodyPr wrap="square" lIns="36000" tIns="36000" rIns="36000" bIns="36000" rtlCol="0">
            <a:spAutoFit/>
          </a:bodyPr>
          <a:lstStyle/>
          <a:p>
            <a:r>
              <a:rPr lang="ja-JP" altLang="en-US" sz="1000" b="1" dirty="0"/>
              <a:t>避難準備・高齢者等避難開始</a:t>
            </a:r>
            <a:endParaRPr lang="en-US" altLang="ja-JP" sz="1000" b="1" dirty="0"/>
          </a:p>
        </p:txBody>
      </p:sp>
      <p:sp>
        <p:nvSpPr>
          <p:cNvPr id="76" name="テキスト ボックス 75"/>
          <p:cNvSpPr txBox="1"/>
          <p:nvPr/>
        </p:nvSpPr>
        <p:spPr>
          <a:xfrm>
            <a:off x="3770539" y="6569212"/>
            <a:ext cx="787623" cy="380480"/>
          </a:xfrm>
          <a:prstGeom prst="rect">
            <a:avLst/>
          </a:prstGeom>
          <a:noFill/>
        </p:spPr>
        <p:txBody>
          <a:bodyPr wrap="square" lIns="36000" tIns="36000" rIns="36000" bIns="36000" rtlCol="0">
            <a:spAutoFit/>
          </a:bodyPr>
          <a:lstStyle/>
          <a:p>
            <a:r>
              <a:rPr lang="ja-JP" altLang="en-US" sz="1000" b="1" dirty="0"/>
              <a:t>洪水注意報</a:t>
            </a:r>
            <a:endParaRPr lang="en-US" altLang="ja-JP" sz="1000" b="1" dirty="0"/>
          </a:p>
          <a:p>
            <a:r>
              <a:rPr lang="ja-JP" altLang="en-US" sz="1000" b="1" dirty="0"/>
              <a:t>大雨注意報</a:t>
            </a:r>
            <a:endParaRPr lang="en-US" altLang="ja-JP" sz="1000" b="1" dirty="0"/>
          </a:p>
        </p:txBody>
      </p:sp>
      <p:sp>
        <p:nvSpPr>
          <p:cNvPr id="77" name="テキスト ボックス 76"/>
          <p:cNvSpPr txBox="1"/>
          <p:nvPr/>
        </p:nvSpPr>
        <p:spPr>
          <a:xfrm>
            <a:off x="3765583" y="7110172"/>
            <a:ext cx="1113441" cy="226591"/>
          </a:xfrm>
          <a:prstGeom prst="rect">
            <a:avLst/>
          </a:prstGeom>
          <a:noFill/>
        </p:spPr>
        <p:txBody>
          <a:bodyPr wrap="square" lIns="36000" tIns="36000" rIns="36000" bIns="36000" rtlCol="0">
            <a:spAutoFit/>
          </a:bodyPr>
          <a:lstStyle/>
          <a:p>
            <a:r>
              <a:rPr lang="ja-JP" altLang="en-US" sz="1000" b="1" dirty="0"/>
              <a:t>警報級の可能性</a:t>
            </a:r>
            <a:endParaRPr lang="en-US" altLang="ja-JP" sz="1000" b="1" dirty="0"/>
          </a:p>
        </p:txBody>
      </p:sp>
      <p:sp>
        <p:nvSpPr>
          <p:cNvPr id="78" name="テキスト ボックス 77"/>
          <p:cNvSpPr txBox="1"/>
          <p:nvPr/>
        </p:nvSpPr>
        <p:spPr>
          <a:xfrm>
            <a:off x="1421647" y="4682952"/>
            <a:ext cx="2272661" cy="369332"/>
          </a:xfrm>
          <a:prstGeom prst="rect">
            <a:avLst/>
          </a:prstGeom>
          <a:noFill/>
        </p:spPr>
        <p:txBody>
          <a:bodyPr wrap="square" lIns="0" rIns="0" rtlCol="0">
            <a:spAutoFit/>
          </a:bodyPr>
          <a:lstStyle/>
          <a:p>
            <a:r>
              <a:rPr lang="ja-JP" altLang="en-US" sz="900" dirty="0">
                <a:solidFill>
                  <a:srgbClr val="000000"/>
                </a:solidFill>
              </a:rPr>
              <a:t>既に</a:t>
            </a:r>
            <a:r>
              <a:rPr lang="ja-JP" altLang="en-US" sz="900" b="1" dirty="0">
                <a:solidFill>
                  <a:srgbClr val="000000"/>
                </a:solidFill>
              </a:rPr>
              <a:t>災害が発生</a:t>
            </a:r>
            <a:r>
              <a:rPr lang="ja-JP" altLang="en-US" sz="900" dirty="0">
                <a:solidFill>
                  <a:srgbClr val="000000"/>
                </a:solidFill>
              </a:rPr>
              <a:t>している状況です。</a:t>
            </a:r>
            <a:endParaRPr lang="en-US" altLang="ja-JP" sz="900" dirty="0">
              <a:solidFill>
                <a:srgbClr val="000000"/>
              </a:solidFill>
            </a:endParaRPr>
          </a:p>
          <a:p>
            <a:r>
              <a:rPr lang="ja-JP" altLang="en-US" sz="900" b="1" dirty="0">
                <a:solidFill>
                  <a:srgbClr val="000000"/>
                </a:solidFill>
              </a:rPr>
              <a:t>命を守るための最善の行動</a:t>
            </a:r>
            <a:r>
              <a:rPr lang="ja-JP" altLang="en-US" sz="900" dirty="0">
                <a:solidFill>
                  <a:srgbClr val="000000"/>
                </a:solidFill>
              </a:rPr>
              <a:t>をとりましょう。</a:t>
            </a:r>
            <a:endParaRPr lang="en-US" altLang="ja-JP" sz="900" dirty="0">
              <a:solidFill>
                <a:srgbClr val="000000"/>
              </a:solidFill>
            </a:endParaRPr>
          </a:p>
        </p:txBody>
      </p:sp>
      <p:sp>
        <p:nvSpPr>
          <p:cNvPr id="79" name="テキスト ボックス 78"/>
          <p:cNvSpPr txBox="1"/>
          <p:nvPr/>
        </p:nvSpPr>
        <p:spPr>
          <a:xfrm>
            <a:off x="403270" y="5606797"/>
            <a:ext cx="800219" cy="276999"/>
          </a:xfrm>
          <a:prstGeom prst="rect">
            <a:avLst/>
          </a:prstGeom>
          <a:noFill/>
        </p:spPr>
        <p:txBody>
          <a:bodyPr wrap="none" rtlCol="0">
            <a:spAutoFit/>
          </a:bodyPr>
          <a:lstStyle/>
          <a:p>
            <a:r>
              <a:rPr kumimoji="1" lang="ja-JP" altLang="en-US" sz="1200" b="1" dirty="0">
                <a:solidFill>
                  <a:srgbClr val="FF0000"/>
                </a:solidFill>
                <a:latin typeface="+mn-ea"/>
              </a:rPr>
              <a:t>全員避難</a:t>
            </a:r>
            <a:endParaRPr lang="en-US" altLang="ja-JP" sz="1200" b="1" dirty="0">
              <a:solidFill>
                <a:srgbClr val="FF0000"/>
              </a:solidFill>
              <a:latin typeface="+mn-ea"/>
            </a:endParaRPr>
          </a:p>
        </p:txBody>
      </p:sp>
      <p:sp>
        <p:nvSpPr>
          <p:cNvPr id="83" name="テキスト ボックス 82"/>
          <p:cNvSpPr txBox="1"/>
          <p:nvPr/>
        </p:nvSpPr>
        <p:spPr>
          <a:xfrm>
            <a:off x="1447900" y="7129853"/>
            <a:ext cx="1803370" cy="246221"/>
          </a:xfrm>
          <a:prstGeom prst="rect">
            <a:avLst/>
          </a:prstGeom>
          <a:noFill/>
        </p:spPr>
        <p:txBody>
          <a:bodyPr wrap="square" lIns="0" rIns="0" rtlCol="0">
            <a:spAutoFit/>
          </a:bodyPr>
          <a:lstStyle/>
          <a:p>
            <a:r>
              <a:rPr lang="ja-JP" altLang="en-US" sz="1000" dirty="0"/>
              <a:t>災害への心構えを高めましょう。</a:t>
            </a:r>
          </a:p>
        </p:txBody>
      </p:sp>
      <p:sp>
        <p:nvSpPr>
          <p:cNvPr id="84" name="テキスト ボックス 83"/>
          <p:cNvSpPr txBox="1"/>
          <p:nvPr/>
        </p:nvSpPr>
        <p:spPr>
          <a:xfrm>
            <a:off x="1816723" y="4414195"/>
            <a:ext cx="1385885" cy="184666"/>
          </a:xfrm>
          <a:prstGeom prst="rect">
            <a:avLst/>
          </a:prstGeom>
          <a:noFill/>
        </p:spPr>
        <p:txBody>
          <a:bodyPr wrap="square" lIns="0" tIns="0" rIns="0" bIns="0" rtlCol="0">
            <a:spAutoFit/>
          </a:bodyPr>
          <a:lstStyle/>
          <a:p>
            <a:pPr algn="ctr"/>
            <a:r>
              <a:rPr lang="ja-JP" altLang="en-US" sz="1200" dirty="0"/>
              <a:t>避難行動等</a:t>
            </a:r>
            <a:endParaRPr lang="en-US" altLang="ja-JP" sz="1200" dirty="0"/>
          </a:p>
        </p:txBody>
      </p:sp>
      <p:cxnSp>
        <p:nvCxnSpPr>
          <p:cNvPr id="85" name="直線コネクタ 84"/>
          <p:cNvCxnSpPr/>
          <p:nvPr/>
        </p:nvCxnSpPr>
        <p:spPr>
          <a:xfrm flipH="1">
            <a:off x="1386571" y="4421200"/>
            <a:ext cx="0" cy="3132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H="1">
            <a:off x="3719470" y="4443322"/>
            <a:ext cx="0" cy="3096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7" name="角丸四角形 86"/>
          <p:cNvSpPr/>
          <p:nvPr/>
        </p:nvSpPr>
        <p:spPr>
          <a:xfrm>
            <a:off x="220188" y="4628632"/>
            <a:ext cx="4679811" cy="468000"/>
          </a:xfrm>
          <a:prstGeom prst="roundRect">
            <a:avLst>
              <a:gd name="adj" fmla="val 64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角丸四角形 87"/>
          <p:cNvSpPr/>
          <p:nvPr/>
        </p:nvSpPr>
        <p:spPr>
          <a:xfrm>
            <a:off x="220189" y="5128103"/>
            <a:ext cx="4673872" cy="737275"/>
          </a:xfrm>
          <a:prstGeom prst="roundRect">
            <a:avLst>
              <a:gd name="adj" fmla="val 6407"/>
            </a:avLst>
          </a:prstGeom>
          <a:no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角丸四角形 89"/>
          <p:cNvSpPr/>
          <p:nvPr/>
        </p:nvSpPr>
        <p:spPr>
          <a:xfrm>
            <a:off x="220189" y="6570094"/>
            <a:ext cx="4673872" cy="468000"/>
          </a:xfrm>
          <a:prstGeom prst="roundRect">
            <a:avLst>
              <a:gd name="adj" fmla="val 64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角丸四角形 90"/>
          <p:cNvSpPr/>
          <p:nvPr/>
        </p:nvSpPr>
        <p:spPr>
          <a:xfrm>
            <a:off x="220189" y="7069057"/>
            <a:ext cx="4673872" cy="468000"/>
          </a:xfrm>
          <a:prstGeom prst="roundRect">
            <a:avLst>
              <a:gd name="adj" fmla="val 64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p:nvPr/>
        </p:nvCxnSpPr>
        <p:spPr>
          <a:xfrm flipH="1">
            <a:off x="4861159" y="4428388"/>
            <a:ext cx="0" cy="3132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3923038" y="4917077"/>
            <a:ext cx="1005403" cy="215444"/>
          </a:xfrm>
          <a:prstGeom prst="rect">
            <a:avLst/>
          </a:prstGeom>
          <a:noFill/>
        </p:spPr>
        <p:txBody>
          <a:bodyPr wrap="none" rtlCol="0">
            <a:spAutoFit/>
          </a:bodyPr>
          <a:lstStyle/>
          <a:p>
            <a:r>
              <a:rPr kumimoji="1" lang="en-US" altLang="ja-JP" sz="800" dirty="0"/>
              <a:t>〔</a:t>
            </a:r>
            <a:r>
              <a:rPr kumimoji="1" lang="ja-JP" altLang="en-US" sz="800" dirty="0"/>
              <a:t>市町村が発令</a:t>
            </a:r>
            <a:r>
              <a:rPr kumimoji="1" lang="en-US" altLang="ja-JP" sz="800" dirty="0"/>
              <a:t>〕</a:t>
            </a:r>
            <a:endParaRPr kumimoji="1" lang="ja-JP" altLang="en-US" sz="800" dirty="0"/>
          </a:p>
        </p:txBody>
      </p:sp>
      <p:sp>
        <p:nvSpPr>
          <p:cNvPr id="100" name="テキスト ボックス 99"/>
          <p:cNvSpPr txBox="1"/>
          <p:nvPr/>
        </p:nvSpPr>
        <p:spPr>
          <a:xfrm>
            <a:off x="3852788" y="5580398"/>
            <a:ext cx="1005403" cy="215444"/>
          </a:xfrm>
          <a:prstGeom prst="rect">
            <a:avLst/>
          </a:prstGeom>
          <a:noFill/>
        </p:spPr>
        <p:txBody>
          <a:bodyPr wrap="none" rtlCol="0">
            <a:spAutoFit/>
          </a:bodyPr>
          <a:lstStyle/>
          <a:p>
            <a:r>
              <a:rPr kumimoji="1" lang="en-US" altLang="ja-JP" sz="800" dirty="0"/>
              <a:t>〔</a:t>
            </a:r>
            <a:r>
              <a:rPr kumimoji="1" lang="ja-JP" altLang="en-US" sz="800" dirty="0"/>
              <a:t>市町村が発令</a:t>
            </a:r>
            <a:r>
              <a:rPr kumimoji="1" lang="en-US" altLang="ja-JP" sz="800" dirty="0"/>
              <a:t>〕</a:t>
            </a:r>
            <a:endParaRPr kumimoji="1" lang="ja-JP" altLang="en-US" sz="800" dirty="0"/>
          </a:p>
        </p:txBody>
      </p:sp>
      <p:sp>
        <p:nvSpPr>
          <p:cNvPr id="101" name="テキスト ボックス 100"/>
          <p:cNvSpPr txBox="1"/>
          <p:nvPr/>
        </p:nvSpPr>
        <p:spPr>
          <a:xfrm>
            <a:off x="3846145" y="6267765"/>
            <a:ext cx="1005403" cy="215444"/>
          </a:xfrm>
          <a:prstGeom prst="rect">
            <a:avLst/>
          </a:prstGeom>
          <a:noFill/>
        </p:spPr>
        <p:txBody>
          <a:bodyPr wrap="none" rtlCol="0">
            <a:spAutoFit/>
          </a:bodyPr>
          <a:lstStyle/>
          <a:p>
            <a:r>
              <a:rPr kumimoji="1" lang="en-US" altLang="ja-JP" sz="800" dirty="0"/>
              <a:t>〔</a:t>
            </a:r>
            <a:r>
              <a:rPr kumimoji="1" lang="ja-JP" altLang="en-US" sz="800" dirty="0"/>
              <a:t>市町村が発令</a:t>
            </a:r>
            <a:r>
              <a:rPr kumimoji="1" lang="en-US" altLang="ja-JP" sz="800" dirty="0"/>
              <a:t>〕</a:t>
            </a:r>
            <a:endParaRPr kumimoji="1" lang="ja-JP" altLang="en-US" sz="800" dirty="0"/>
          </a:p>
        </p:txBody>
      </p:sp>
      <p:sp>
        <p:nvSpPr>
          <p:cNvPr id="102" name="テキスト ボックス 101"/>
          <p:cNvSpPr txBox="1"/>
          <p:nvPr/>
        </p:nvSpPr>
        <p:spPr>
          <a:xfrm>
            <a:off x="3871005" y="6863090"/>
            <a:ext cx="1005403" cy="215444"/>
          </a:xfrm>
          <a:prstGeom prst="rect">
            <a:avLst/>
          </a:prstGeom>
          <a:noFill/>
        </p:spPr>
        <p:txBody>
          <a:bodyPr wrap="none" rtlCol="0">
            <a:spAutoFit/>
          </a:bodyPr>
          <a:lstStyle/>
          <a:p>
            <a:r>
              <a:rPr kumimoji="1" lang="en-US" altLang="ja-JP" sz="800" dirty="0"/>
              <a:t>〔</a:t>
            </a:r>
            <a:r>
              <a:rPr kumimoji="1" lang="ja-JP" altLang="en-US" sz="800" dirty="0"/>
              <a:t>気象庁が発表</a:t>
            </a:r>
            <a:r>
              <a:rPr kumimoji="1" lang="en-US" altLang="ja-JP" sz="800" dirty="0"/>
              <a:t>〕</a:t>
            </a:r>
            <a:endParaRPr kumimoji="1" lang="ja-JP" altLang="en-US" sz="800" dirty="0"/>
          </a:p>
        </p:txBody>
      </p:sp>
      <p:sp>
        <p:nvSpPr>
          <p:cNvPr id="103" name="テキスト ボックス 102"/>
          <p:cNvSpPr txBox="1"/>
          <p:nvPr/>
        </p:nvSpPr>
        <p:spPr>
          <a:xfrm>
            <a:off x="3866732" y="7293896"/>
            <a:ext cx="1005403" cy="215444"/>
          </a:xfrm>
          <a:prstGeom prst="rect">
            <a:avLst/>
          </a:prstGeom>
          <a:noFill/>
        </p:spPr>
        <p:txBody>
          <a:bodyPr wrap="none" rtlCol="0">
            <a:spAutoFit/>
          </a:bodyPr>
          <a:lstStyle/>
          <a:p>
            <a:r>
              <a:rPr kumimoji="1" lang="en-US" altLang="ja-JP" sz="800" dirty="0"/>
              <a:t>〔</a:t>
            </a:r>
            <a:r>
              <a:rPr kumimoji="1" lang="ja-JP" altLang="en-US" sz="800" dirty="0"/>
              <a:t>気象庁が発表</a:t>
            </a:r>
            <a:r>
              <a:rPr kumimoji="1" lang="en-US" altLang="ja-JP" sz="800" dirty="0"/>
              <a:t>〕</a:t>
            </a:r>
            <a:endParaRPr kumimoji="1" lang="ja-JP" altLang="en-US" sz="800" dirty="0"/>
          </a:p>
        </p:txBody>
      </p:sp>
      <p:sp>
        <p:nvSpPr>
          <p:cNvPr id="104" name="角丸四角形 103"/>
          <p:cNvSpPr/>
          <p:nvPr/>
        </p:nvSpPr>
        <p:spPr>
          <a:xfrm>
            <a:off x="220189" y="5901903"/>
            <a:ext cx="4673872" cy="625139"/>
          </a:xfrm>
          <a:prstGeom prst="roundRect">
            <a:avLst>
              <a:gd name="adj" fmla="val 6407"/>
            </a:avLst>
          </a:prstGeom>
          <a:no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p:cNvSpPr txBox="1"/>
          <p:nvPr/>
        </p:nvSpPr>
        <p:spPr>
          <a:xfrm>
            <a:off x="182436" y="6286906"/>
            <a:ext cx="1261884" cy="276999"/>
          </a:xfrm>
          <a:prstGeom prst="rect">
            <a:avLst/>
          </a:prstGeom>
          <a:noFill/>
        </p:spPr>
        <p:txBody>
          <a:bodyPr wrap="none" rtlCol="0">
            <a:spAutoFit/>
          </a:bodyPr>
          <a:lstStyle/>
          <a:p>
            <a:pPr algn="ctr"/>
            <a:r>
              <a:rPr lang="ja-JP" altLang="en-US" sz="1200" b="1" dirty="0">
                <a:solidFill>
                  <a:srgbClr val="FF0000"/>
                </a:solidFill>
              </a:rPr>
              <a:t>高齢者等は避難</a:t>
            </a:r>
            <a:endParaRPr lang="en-US" altLang="ja-JP" sz="1200" b="1" dirty="0">
              <a:solidFill>
                <a:srgbClr val="FF0000"/>
              </a:solidFill>
            </a:endParaRPr>
          </a:p>
        </p:txBody>
      </p:sp>
      <p:sp>
        <p:nvSpPr>
          <p:cNvPr id="106" name="テキスト ボックス 14"/>
          <p:cNvSpPr txBox="1">
            <a:spLocks noChangeArrowheads="1"/>
          </p:cNvSpPr>
          <p:nvPr/>
        </p:nvSpPr>
        <p:spPr bwMode="auto">
          <a:xfrm>
            <a:off x="74046" y="7557337"/>
            <a:ext cx="3160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7800" indent="-177800">
              <a:defRPr/>
            </a:pPr>
            <a:r>
              <a:rPr lang="en-US" altLang="ja-JP" sz="800" dirty="0">
                <a:solidFill>
                  <a:prstClr val="black"/>
                </a:solidFill>
                <a:latin typeface="Calibri"/>
              </a:rPr>
              <a:t>※</a:t>
            </a:r>
            <a:r>
              <a:rPr lang="ja-JP" altLang="en-US" sz="800" dirty="0">
                <a:solidFill>
                  <a:prstClr val="black"/>
                </a:solidFill>
                <a:latin typeface="Calibri"/>
              </a:rPr>
              <a:t>災害発生情報は、災害が発生していることを把握した場合に可能な範囲で発令するものであり、必ず発令されるものではないことに</a:t>
            </a:r>
            <a:endParaRPr lang="en-US" altLang="ja-JP" sz="800" dirty="0">
              <a:solidFill>
                <a:prstClr val="black"/>
              </a:solidFill>
              <a:latin typeface="Calibri"/>
            </a:endParaRPr>
          </a:p>
          <a:p>
            <a:pPr marL="177800" indent="-177800">
              <a:defRPr/>
            </a:pPr>
            <a:r>
              <a:rPr lang="ja-JP" altLang="en-US" sz="800" dirty="0">
                <a:solidFill>
                  <a:prstClr val="black"/>
                </a:solidFill>
                <a:latin typeface="Calibri"/>
              </a:rPr>
              <a:t>　　留意してください。</a:t>
            </a:r>
          </a:p>
        </p:txBody>
      </p:sp>
      <p:sp>
        <p:nvSpPr>
          <p:cNvPr id="8" name="横巻き 7"/>
          <p:cNvSpPr/>
          <p:nvPr/>
        </p:nvSpPr>
        <p:spPr>
          <a:xfrm rot="21240000">
            <a:off x="27789" y="3361078"/>
            <a:ext cx="1088139" cy="625167"/>
          </a:xfrm>
          <a:prstGeom prst="horizontalScroll">
            <a:avLst/>
          </a:prstGeom>
          <a:solidFill>
            <a:srgbClr val="8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a:t>ステップ</a:t>
            </a:r>
            <a:endParaRPr lang="en-US" altLang="ja-JP" sz="1600" b="1" dirty="0"/>
          </a:p>
          <a:p>
            <a:pPr algn="ctr"/>
            <a:r>
              <a:rPr lang="ja-JP" altLang="en-US" sz="1600" b="1" dirty="0"/>
              <a:t>②</a:t>
            </a:r>
          </a:p>
        </p:txBody>
      </p:sp>
    </p:spTree>
    <p:extLst>
      <p:ext uri="{BB962C8B-B14F-4D97-AF65-F5344CB8AC3E}">
        <p14:creationId xmlns:p14="http://schemas.microsoft.com/office/powerpoint/2010/main" val="294478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76798" y="1708784"/>
            <a:ext cx="4820543" cy="3821074"/>
          </a:xfrm>
          <a:prstGeom prst="roundRect">
            <a:avLst>
              <a:gd name="adj" fmla="val 5649"/>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テキスト ボックス 81"/>
          <p:cNvSpPr txBox="1">
            <a:spLocks noChangeArrowheads="1"/>
          </p:cNvSpPr>
          <p:nvPr/>
        </p:nvSpPr>
        <p:spPr bwMode="auto">
          <a:xfrm>
            <a:off x="273244" y="1786010"/>
            <a:ext cx="5002626"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p"/>
            </a:pPr>
            <a:endParaRPr lang="en-US" altLang="ja-JP" sz="800" dirty="0">
              <a:solidFill>
                <a:srgbClr val="000000"/>
              </a:solidFill>
            </a:endParaRPr>
          </a:p>
          <a:p>
            <a:pPr>
              <a:buFont typeface="Wingdings" panose="05000000000000000000" pitchFamily="2" charset="2"/>
              <a:buChar char="p"/>
            </a:pPr>
            <a:r>
              <a:rPr lang="ja-JP" altLang="en-US" sz="1400" dirty="0">
                <a:solidFill>
                  <a:prstClr val="black"/>
                </a:solidFill>
                <a:latin typeface="Calibri"/>
              </a:rPr>
              <a:t>●●市の防災ウェブサイト</a:t>
            </a:r>
            <a:endParaRPr lang="en-US" altLang="ja-JP" sz="1400" dirty="0">
              <a:solidFill>
                <a:prstClr val="black"/>
              </a:solidFill>
              <a:latin typeface="Calibri"/>
            </a:endParaRPr>
          </a:p>
          <a:p>
            <a:pPr marL="0" indent="0"/>
            <a:r>
              <a:rPr lang="ja-JP" altLang="en-US" sz="1400" dirty="0">
                <a:solidFill>
                  <a:prstClr val="black"/>
                </a:solidFill>
                <a:latin typeface="Calibri"/>
              </a:rPr>
              <a:t>　</a:t>
            </a:r>
            <a:r>
              <a:rPr lang="en-US" altLang="ja-JP" sz="1400" dirty="0">
                <a:solidFill>
                  <a:srgbClr val="0070C0"/>
                </a:solidFill>
              </a:rPr>
              <a:t>http://www.</a:t>
            </a:r>
            <a:r>
              <a:rPr lang="ja-JP" altLang="en-US" sz="1400" dirty="0">
                <a:solidFill>
                  <a:srgbClr val="0070C0"/>
                </a:solidFill>
              </a:rPr>
              <a:t>●●●●●●</a:t>
            </a:r>
            <a:endParaRPr lang="en-US" altLang="ja-JP" sz="1400" dirty="0">
              <a:solidFill>
                <a:srgbClr val="0070C0"/>
              </a:solidFill>
            </a:endParaRPr>
          </a:p>
          <a:p>
            <a:pPr marL="0" indent="0"/>
            <a:r>
              <a:rPr lang="ja-JP" altLang="en-US" sz="1400" dirty="0">
                <a:solidFill>
                  <a:prstClr val="black"/>
                </a:solidFill>
                <a:latin typeface="Calibri"/>
              </a:rPr>
              <a:t>　　●●市内の防災情報について掲載しています。</a:t>
            </a:r>
            <a:endParaRPr lang="en-US" altLang="ja-JP" sz="1400" dirty="0">
              <a:solidFill>
                <a:prstClr val="black"/>
              </a:solidFill>
              <a:latin typeface="Calibri"/>
            </a:endParaRPr>
          </a:p>
          <a:p>
            <a:pPr marL="0" indent="0"/>
            <a:r>
              <a:rPr lang="ja-JP" altLang="en-US" sz="1400" dirty="0">
                <a:solidFill>
                  <a:prstClr val="black"/>
                </a:solidFill>
                <a:latin typeface="Calibri"/>
              </a:rPr>
              <a:t>　　なお、電子メールによる防災情報の配信サービスも行って</a:t>
            </a:r>
            <a:endParaRPr lang="en-US" altLang="ja-JP" sz="1400" dirty="0">
              <a:solidFill>
                <a:prstClr val="black"/>
              </a:solidFill>
              <a:latin typeface="Calibri"/>
            </a:endParaRPr>
          </a:p>
          <a:p>
            <a:pPr marL="0" indent="0"/>
            <a:r>
              <a:rPr lang="ja-JP" altLang="en-US" sz="1400" dirty="0">
                <a:solidFill>
                  <a:prstClr val="black"/>
                </a:solidFill>
                <a:latin typeface="Calibri"/>
              </a:rPr>
              <a:t>　おりますので、この機会にご登録ください。</a:t>
            </a:r>
            <a:endParaRPr lang="en-US" altLang="ja-JP" sz="800" dirty="0">
              <a:solidFill>
                <a:prstClr val="black"/>
              </a:solidFill>
              <a:latin typeface="Calibri"/>
            </a:endParaRPr>
          </a:p>
          <a:p>
            <a:pPr marL="0" indent="0"/>
            <a:endParaRPr lang="en-US" altLang="ja-JP" sz="800" dirty="0">
              <a:solidFill>
                <a:prstClr val="black"/>
              </a:solidFill>
              <a:latin typeface="Calibri"/>
            </a:endParaRPr>
          </a:p>
          <a:p>
            <a:pPr marL="0" indent="0"/>
            <a:r>
              <a:rPr lang="ja-JP" altLang="en-US" sz="800" dirty="0">
                <a:solidFill>
                  <a:prstClr val="black"/>
                </a:solidFill>
                <a:latin typeface="Calibri"/>
              </a:rPr>
              <a:t>　</a:t>
            </a:r>
            <a:r>
              <a:rPr lang="ja-JP" altLang="en-US" sz="1400" dirty="0">
                <a:solidFill>
                  <a:prstClr val="black"/>
                </a:solidFill>
                <a:latin typeface="Calibri"/>
              </a:rPr>
              <a:t>＜登録方法＞</a:t>
            </a:r>
            <a:endParaRPr lang="en-US" altLang="ja-JP" sz="1400" dirty="0">
              <a:solidFill>
                <a:prstClr val="black"/>
              </a:solidFill>
              <a:latin typeface="Calibri"/>
            </a:endParaRPr>
          </a:p>
          <a:p>
            <a:pPr marL="0" indent="0"/>
            <a:endParaRPr lang="en-US" altLang="ja-JP" sz="800" dirty="0">
              <a:solidFill>
                <a:prstClr val="black"/>
              </a:solidFill>
              <a:latin typeface="Calibri"/>
            </a:endParaRPr>
          </a:p>
          <a:p>
            <a:pPr marL="0" indent="0"/>
            <a:endParaRPr lang="en-US" altLang="ja-JP" sz="1400" dirty="0">
              <a:solidFill>
                <a:prstClr val="black"/>
              </a:solidFill>
              <a:latin typeface="Calibri"/>
            </a:endParaRPr>
          </a:p>
          <a:p>
            <a:pPr marL="0" indent="0"/>
            <a:endParaRPr lang="en-US" altLang="ja-JP" sz="1400" dirty="0">
              <a:solidFill>
                <a:prstClr val="black"/>
              </a:solidFill>
              <a:latin typeface="Calibri"/>
            </a:endParaRPr>
          </a:p>
          <a:p>
            <a:pPr marL="0" indent="0"/>
            <a:endParaRPr lang="en-US" altLang="ja-JP" sz="1400" dirty="0">
              <a:solidFill>
                <a:prstClr val="black"/>
              </a:solidFill>
              <a:latin typeface="Calibri"/>
            </a:endParaRPr>
          </a:p>
          <a:p>
            <a:pPr marL="0" indent="0"/>
            <a:endParaRPr lang="en-US" altLang="ja-JP" sz="1400" dirty="0">
              <a:solidFill>
                <a:prstClr val="black"/>
              </a:solidFill>
              <a:latin typeface="Calibri"/>
            </a:endParaRPr>
          </a:p>
          <a:p>
            <a:pPr marL="0" indent="0"/>
            <a:endParaRPr lang="en-US" altLang="ja-JP" sz="1400" dirty="0">
              <a:solidFill>
                <a:prstClr val="black"/>
              </a:solidFill>
              <a:latin typeface="Calibri"/>
            </a:endParaRPr>
          </a:p>
          <a:p>
            <a:pPr marL="0" indent="0"/>
            <a:endParaRPr lang="en-US" altLang="ja-JP" sz="800" dirty="0">
              <a:solidFill>
                <a:srgbClr val="000000"/>
              </a:solidFill>
            </a:endParaRPr>
          </a:p>
          <a:p>
            <a:pPr marL="0" indent="0"/>
            <a:endParaRPr lang="en-US" altLang="ja-JP" sz="800" dirty="0">
              <a:solidFill>
                <a:srgbClr val="000000"/>
              </a:solidFill>
            </a:endParaRPr>
          </a:p>
          <a:p>
            <a:pPr marL="0" indent="0"/>
            <a:endParaRPr lang="en-US" altLang="ja-JP" sz="800" dirty="0">
              <a:solidFill>
                <a:srgbClr val="000000"/>
              </a:solidFill>
            </a:endParaRPr>
          </a:p>
          <a:p>
            <a:pPr marL="0" indent="0"/>
            <a:endParaRPr lang="en-US" altLang="ja-JP" sz="800" dirty="0">
              <a:solidFill>
                <a:srgbClr val="000000"/>
              </a:solidFill>
            </a:endParaRPr>
          </a:p>
          <a:p>
            <a:pPr>
              <a:buFont typeface="Wingdings" panose="05000000000000000000" pitchFamily="2" charset="2"/>
              <a:buChar char="p"/>
            </a:pPr>
            <a:r>
              <a:rPr lang="ja-JP" altLang="en-US" sz="1400" dirty="0">
                <a:solidFill>
                  <a:srgbClr val="000000"/>
                </a:solidFill>
              </a:rPr>
              <a:t>防災無線や広報車等</a:t>
            </a:r>
            <a:endParaRPr lang="en-US" altLang="ja-JP" sz="1400" dirty="0">
              <a:solidFill>
                <a:srgbClr val="000000"/>
              </a:solidFill>
            </a:endParaRPr>
          </a:p>
          <a:p>
            <a:pPr marL="0" indent="0"/>
            <a:r>
              <a:rPr lang="ja-JP" altLang="en-US" sz="1400" dirty="0">
                <a:solidFill>
                  <a:srgbClr val="000000"/>
                </a:solidFill>
              </a:rPr>
              <a:t>　　防災無線や広報車等を使用し、情報をお伝えしています。</a:t>
            </a:r>
            <a:endParaRPr lang="en-US" altLang="ja-JP" sz="1400" dirty="0">
              <a:solidFill>
                <a:srgbClr val="000000"/>
              </a:solidFill>
            </a:endParaRPr>
          </a:p>
          <a:p>
            <a:pPr marL="0" indent="0"/>
            <a:endParaRPr lang="en-US" altLang="ja-JP" sz="800" dirty="0">
              <a:solidFill>
                <a:srgbClr val="000000"/>
              </a:solidFill>
            </a:endParaRPr>
          </a:p>
        </p:txBody>
      </p:sp>
      <p:sp>
        <p:nvSpPr>
          <p:cNvPr id="3" name="角丸四角形 2"/>
          <p:cNvSpPr/>
          <p:nvPr/>
        </p:nvSpPr>
        <p:spPr>
          <a:xfrm>
            <a:off x="54895" y="9308929"/>
            <a:ext cx="6717434" cy="54932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正方形/長方形 43"/>
          <p:cNvSpPr/>
          <p:nvPr/>
        </p:nvSpPr>
        <p:spPr>
          <a:xfrm>
            <a:off x="63554" y="1456805"/>
            <a:ext cx="6729412" cy="780569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 name="テキスト ボックス 26"/>
          <p:cNvSpPr txBox="1">
            <a:spLocks noChangeArrowheads="1"/>
          </p:cNvSpPr>
          <p:nvPr/>
        </p:nvSpPr>
        <p:spPr bwMode="auto">
          <a:xfrm>
            <a:off x="601786" y="1160233"/>
            <a:ext cx="6137204" cy="338554"/>
          </a:xfrm>
          <a:prstGeom prst="rect">
            <a:avLst/>
          </a:prstGeom>
          <a:solidFill>
            <a:schemeClr val="tx1">
              <a:lumMod val="65000"/>
              <a:lumOff val="35000"/>
            </a:schemeClr>
          </a:solidFill>
          <a:ln w="28575">
            <a:solidFill>
              <a:schemeClr val="tx1"/>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1600" b="1" dirty="0">
                <a:solidFill>
                  <a:schemeClr val="bg1"/>
                </a:solidFill>
              </a:rPr>
              <a:t>　　</a:t>
            </a:r>
            <a:r>
              <a:rPr lang="ja-JP" altLang="en-US" sz="1600" b="1" u="sng" dirty="0">
                <a:solidFill>
                  <a:schemeClr val="bg1"/>
                </a:solidFill>
              </a:rPr>
              <a:t>避難に関する防災情報の入手方法について</a:t>
            </a:r>
          </a:p>
        </p:txBody>
      </p:sp>
      <p:sp>
        <p:nvSpPr>
          <p:cNvPr id="8" name="横巻き 7"/>
          <p:cNvSpPr/>
          <p:nvPr/>
        </p:nvSpPr>
        <p:spPr>
          <a:xfrm rot="20810998">
            <a:off x="81364" y="885519"/>
            <a:ext cx="1088139" cy="625167"/>
          </a:xfrm>
          <a:prstGeom prst="horizontalScroll">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参考</a:t>
            </a:r>
            <a:endParaRPr lang="en-US" altLang="ja-JP" sz="1600" b="1" dirty="0"/>
          </a:p>
        </p:txBody>
      </p:sp>
      <p:sp>
        <p:nvSpPr>
          <p:cNvPr id="60" name="テキスト ボックス 14"/>
          <p:cNvSpPr txBox="1">
            <a:spLocks noChangeArrowheads="1"/>
          </p:cNvSpPr>
          <p:nvPr/>
        </p:nvSpPr>
        <p:spPr bwMode="auto">
          <a:xfrm>
            <a:off x="0" y="9339728"/>
            <a:ext cx="6996200"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7800" indent="-177800">
              <a:lnSpc>
                <a:spcPts val="1600"/>
              </a:lnSpc>
              <a:defRPr/>
            </a:pPr>
            <a:r>
              <a:rPr lang="en-US" altLang="ja-JP" sz="1400" dirty="0">
                <a:solidFill>
                  <a:prstClr val="black"/>
                </a:solidFill>
                <a:latin typeface="Calibri"/>
              </a:rPr>
              <a:t>【</a:t>
            </a:r>
            <a:r>
              <a:rPr lang="ja-JP" altLang="en-US" sz="1400" dirty="0">
                <a:solidFill>
                  <a:prstClr val="black"/>
                </a:solidFill>
                <a:latin typeface="Calibri"/>
              </a:rPr>
              <a:t>お問い合わせ先</a:t>
            </a:r>
            <a:r>
              <a:rPr lang="en-US" altLang="ja-JP" sz="1400" dirty="0">
                <a:solidFill>
                  <a:prstClr val="black"/>
                </a:solidFill>
                <a:latin typeface="Calibri"/>
              </a:rPr>
              <a:t>】</a:t>
            </a:r>
            <a:r>
              <a:rPr lang="ja-JP" altLang="en-US" sz="1400" dirty="0">
                <a:solidFill>
                  <a:prstClr val="black"/>
                </a:solidFill>
                <a:latin typeface="Calibri"/>
              </a:rPr>
              <a:t>　●●市役所　●●課　●●係　　　電話：●●●－ ●●●－ ●●●</a:t>
            </a:r>
            <a:endParaRPr lang="en-US" altLang="ja-JP" sz="1400" dirty="0">
              <a:solidFill>
                <a:prstClr val="black"/>
              </a:solidFill>
              <a:latin typeface="Calibri"/>
            </a:endParaRPr>
          </a:p>
          <a:p>
            <a:pPr marL="177800" indent="-177800">
              <a:lnSpc>
                <a:spcPts val="1600"/>
              </a:lnSpc>
              <a:defRPr/>
            </a:pPr>
            <a:r>
              <a:rPr lang="ja-JP" altLang="en-US" sz="1400" dirty="0">
                <a:solidFill>
                  <a:prstClr val="black"/>
                </a:solidFill>
                <a:latin typeface="Calibri"/>
              </a:rPr>
              <a:t>　　　　　　　　　　　　 （●●県庁　　●●課　●●係　　　 電話：●●●－ ●●●－ ●●●）　</a:t>
            </a:r>
            <a:endParaRPr lang="en-US" altLang="ja-JP" sz="1400" dirty="0">
              <a:solidFill>
                <a:prstClr val="black"/>
              </a:solidFill>
              <a:latin typeface="Calibri"/>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1693" y="4195666"/>
            <a:ext cx="1383645" cy="1161201"/>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8542" y="6085851"/>
            <a:ext cx="1431392" cy="872836"/>
          </a:xfrm>
          <a:prstGeom prst="rect">
            <a:avLst/>
          </a:prstGeom>
        </p:spPr>
      </p:pic>
      <p:sp>
        <p:nvSpPr>
          <p:cNvPr id="15" name="テキスト ボックス 14"/>
          <p:cNvSpPr txBox="1">
            <a:spLocks noChangeArrowheads="1"/>
          </p:cNvSpPr>
          <p:nvPr/>
        </p:nvSpPr>
        <p:spPr bwMode="auto">
          <a:xfrm>
            <a:off x="273244" y="1581307"/>
            <a:ext cx="1984286" cy="307777"/>
          </a:xfrm>
          <a:prstGeom prst="rect">
            <a:avLst/>
          </a:prstGeom>
          <a:solidFill>
            <a:schemeClr val="bg1">
              <a:lumMod val="95000"/>
            </a:schemeClr>
          </a:solidFill>
          <a:ln w="9525">
            <a:solidFill>
              <a:srgbClr val="000000"/>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7800" indent="-177800">
              <a:defRPr/>
            </a:pPr>
            <a:r>
              <a:rPr lang="ja-JP" altLang="en-US" sz="1400" dirty="0">
                <a:solidFill>
                  <a:prstClr val="black"/>
                </a:solidFill>
                <a:latin typeface="Calibri"/>
              </a:rPr>
              <a:t>●●市からの防災情報</a:t>
            </a:r>
            <a:endParaRPr lang="en-US" altLang="ja-JP" sz="1400" dirty="0">
              <a:solidFill>
                <a:prstClr val="black"/>
              </a:solidFill>
              <a:latin typeface="Calibri"/>
            </a:endParaRPr>
          </a:p>
        </p:txBody>
      </p:sp>
      <p:sp>
        <p:nvSpPr>
          <p:cNvPr id="42" name="角丸四角形 41"/>
          <p:cNvSpPr/>
          <p:nvPr/>
        </p:nvSpPr>
        <p:spPr>
          <a:xfrm>
            <a:off x="256855" y="3087034"/>
            <a:ext cx="4683702" cy="1896724"/>
          </a:xfrm>
          <a:prstGeom prst="roundRect">
            <a:avLst>
              <a:gd name="adj" fmla="val 838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角丸四角形 16"/>
          <p:cNvSpPr/>
          <p:nvPr/>
        </p:nvSpPr>
        <p:spPr>
          <a:xfrm>
            <a:off x="176798" y="5698199"/>
            <a:ext cx="4820542" cy="3501959"/>
          </a:xfrm>
          <a:prstGeom prst="roundRect">
            <a:avLst>
              <a:gd name="adj" fmla="val 56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テキスト ボックス 17"/>
          <p:cNvSpPr txBox="1">
            <a:spLocks noChangeArrowheads="1"/>
          </p:cNvSpPr>
          <p:nvPr/>
        </p:nvSpPr>
        <p:spPr bwMode="auto">
          <a:xfrm>
            <a:off x="273244" y="5570722"/>
            <a:ext cx="2486092" cy="307777"/>
          </a:xfrm>
          <a:prstGeom prst="rect">
            <a:avLst/>
          </a:prstGeom>
          <a:solidFill>
            <a:schemeClr val="bg1"/>
          </a:solidFill>
          <a:ln w="9525">
            <a:solidFill>
              <a:srgbClr val="000000"/>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7800" indent="-177800">
              <a:defRPr/>
            </a:pPr>
            <a:r>
              <a:rPr lang="ja-JP" altLang="en-US" sz="1400" dirty="0">
                <a:solidFill>
                  <a:prstClr val="black"/>
                </a:solidFill>
                <a:latin typeface="Calibri"/>
              </a:rPr>
              <a:t>その他の機関からの防災情報</a:t>
            </a:r>
            <a:endParaRPr lang="en-US" altLang="ja-JP" sz="1400" dirty="0">
              <a:solidFill>
                <a:prstClr val="black"/>
              </a:solidFill>
              <a:latin typeface="Calibri"/>
            </a:endParaRPr>
          </a:p>
        </p:txBody>
      </p:sp>
      <p:sp>
        <p:nvSpPr>
          <p:cNvPr id="19" name="テキスト ボックス 81"/>
          <p:cNvSpPr txBox="1">
            <a:spLocks noChangeArrowheads="1"/>
          </p:cNvSpPr>
          <p:nvPr/>
        </p:nvSpPr>
        <p:spPr bwMode="auto">
          <a:xfrm>
            <a:off x="217851" y="5741783"/>
            <a:ext cx="5000945"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indent="0"/>
            <a:endParaRPr lang="en-US" altLang="ja-JP" sz="800" dirty="0">
              <a:solidFill>
                <a:srgbClr val="000000"/>
              </a:solidFill>
            </a:endParaRPr>
          </a:p>
          <a:p>
            <a:pPr>
              <a:buFont typeface="Wingdings" panose="05000000000000000000" pitchFamily="2" charset="2"/>
              <a:buChar char="p"/>
            </a:pPr>
            <a:r>
              <a:rPr lang="ja-JP" altLang="en-US" sz="1400" dirty="0">
                <a:solidFill>
                  <a:srgbClr val="000000"/>
                </a:solidFill>
              </a:rPr>
              <a:t>●●県の防災ウェブサイト</a:t>
            </a:r>
            <a:endParaRPr lang="en-US" altLang="ja-JP" sz="1400" dirty="0">
              <a:solidFill>
                <a:srgbClr val="000000"/>
              </a:solidFill>
            </a:endParaRPr>
          </a:p>
          <a:p>
            <a:pPr marL="0" indent="0"/>
            <a:r>
              <a:rPr lang="ja-JP" altLang="en-US" sz="1400" dirty="0">
                <a:solidFill>
                  <a:srgbClr val="000000"/>
                </a:solidFill>
              </a:rPr>
              <a:t>　</a:t>
            </a:r>
            <a:r>
              <a:rPr lang="en-US" altLang="ja-JP" sz="1400" dirty="0">
                <a:solidFill>
                  <a:srgbClr val="0070C0"/>
                </a:solidFill>
              </a:rPr>
              <a:t>http://www.</a:t>
            </a:r>
            <a:r>
              <a:rPr lang="ja-JP" altLang="en-US" sz="1400" dirty="0">
                <a:solidFill>
                  <a:srgbClr val="0070C0"/>
                </a:solidFill>
              </a:rPr>
              <a:t>●●●●●●</a:t>
            </a:r>
            <a:endParaRPr lang="en-US" altLang="ja-JP" sz="1400" dirty="0">
              <a:solidFill>
                <a:srgbClr val="0070C0"/>
              </a:solidFill>
            </a:endParaRPr>
          </a:p>
          <a:p>
            <a:pPr marL="0" indent="0"/>
            <a:r>
              <a:rPr lang="ja-JP" altLang="en-US" sz="1400" dirty="0">
                <a:solidFill>
                  <a:srgbClr val="000000"/>
                </a:solidFill>
              </a:rPr>
              <a:t>　　●●県内の防災情報について掲載しています。</a:t>
            </a:r>
            <a:endParaRPr lang="en-US" altLang="ja-JP" sz="600" dirty="0">
              <a:solidFill>
                <a:srgbClr val="000000"/>
              </a:solidFill>
            </a:endParaRPr>
          </a:p>
          <a:p>
            <a:pPr marL="0" indent="0"/>
            <a:endParaRPr lang="en-US" altLang="ja-JP" sz="600" dirty="0">
              <a:solidFill>
                <a:srgbClr val="000000"/>
              </a:solidFill>
            </a:endParaRPr>
          </a:p>
          <a:p>
            <a:pPr>
              <a:buFont typeface="Wingdings" panose="05000000000000000000" pitchFamily="2" charset="2"/>
              <a:buChar char="p"/>
            </a:pPr>
            <a:r>
              <a:rPr lang="ja-JP" altLang="en-US" sz="1400" dirty="0">
                <a:solidFill>
                  <a:srgbClr val="000000"/>
                </a:solidFill>
              </a:rPr>
              <a:t>気象庁ホームページ</a:t>
            </a:r>
            <a:endParaRPr lang="en-US" altLang="ja-JP" sz="1400" dirty="0">
              <a:solidFill>
                <a:srgbClr val="000000"/>
              </a:solidFill>
            </a:endParaRPr>
          </a:p>
          <a:p>
            <a:pPr marL="0" indent="0"/>
            <a:r>
              <a:rPr lang="ja-JP" altLang="en-US" sz="1400" dirty="0">
                <a:solidFill>
                  <a:srgbClr val="000000"/>
                </a:solidFill>
              </a:rPr>
              <a:t>　</a:t>
            </a:r>
            <a:r>
              <a:rPr lang="en-US" altLang="ja-JP" sz="1400" dirty="0">
                <a:solidFill>
                  <a:srgbClr val="0070C0"/>
                </a:solidFill>
              </a:rPr>
              <a:t>http://www.jma.go.jp</a:t>
            </a:r>
          </a:p>
          <a:p>
            <a:pPr marL="0" indent="0"/>
            <a:r>
              <a:rPr lang="ja-JP" altLang="en-US" sz="1400" dirty="0">
                <a:solidFill>
                  <a:srgbClr val="000000"/>
                </a:solidFill>
              </a:rPr>
              <a:t>　　警報・注意報、台風情報、解析雨量など、気象庁が発表して</a:t>
            </a:r>
            <a:endParaRPr lang="en-US" altLang="ja-JP" sz="1400" dirty="0">
              <a:solidFill>
                <a:srgbClr val="000000"/>
              </a:solidFill>
            </a:endParaRPr>
          </a:p>
          <a:p>
            <a:pPr marL="0" indent="0"/>
            <a:r>
              <a:rPr lang="ja-JP" altLang="en-US" sz="1400" dirty="0">
                <a:solidFill>
                  <a:srgbClr val="000000"/>
                </a:solidFill>
              </a:rPr>
              <a:t>　いる防災気象情報を掲載しています。</a:t>
            </a:r>
            <a:endParaRPr lang="en-US" altLang="ja-JP" sz="600" dirty="0">
              <a:solidFill>
                <a:srgbClr val="000000"/>
              </a:solidFill>
            </a:endParaRPr>
          </a:p>
          <a:p>
            <a:pPr>
              <a:buFont typeface="Wingdings" panose="05000000000000000000" pitchFamily="2" charset="2"/>
              <a:buChar char="p"/>
            </a:pPr>
            <a:endParaRPr lang="en-US" altLang="ja-JP" sz="600" dirty="0">
              <a:solidFill>
                <a:srgbClr val="000000"/>
              </a:solidFill>
            </a:endParaRPr>
          </a:p>
          <a:p>
            <a:pPr>
              <a:buFont typeface="Wingdings" panose="05000000000000000000" pitchFamily="2" charset="2"/>
              <a:buChar char="p"/>
            </a:pPr>
            <a:r>
              <a:rPr lang="ja-JP" altLang="en-US" sz="1400" dirty="0">
                <a:solidFill>
                  <a:prstClr val="black"/>
                </a:solidFill>
                <a:latin typeface="Calibri"/>
              </a:rPr>
              <a:t>国土交通省防災情報提供センター</a:t>
            </a:r>
            <a:endParaRPr lang="en-US" altLang="ja-JP" sz="1400" dirty="0">
              <a:solidFill>
                <a:prstClr val="black"/>
              </a:solidFill>
              <a:latin typeface="Calibri"/>
            </a:endParaRPr>
          </a:p>
          <a:p>
            <a:pPr marL="0" indent="0"/>
            <a:r>
              <a:rPr lang="ja-JP" altLang="en-US" sz="1400" dirty="0">
                <a:solidFill>
                  <a:prstClr val="black"/>
                </a:solidFill>
                <a:latin typeface="Calibri"/>
              </a:rPr>
              <a:t>　</a:t>
            </a:r>
            <a:r>
              <a:rPr lang="en-US" altLang="ja-JP" sz="1400" dirty="0">
                <a:solidFill>
                  <a:srgbClr val="0070C0"/>
                </a:solidFill>
                <a:latin typeface="Calibri"/>
              </a:rPr>
              <a:t>http://www.mlit.go.jp/saigai/bosaijoho/</a:t>
            </a:r>
          </a:p>
          <a:p>
            <a:pPr marL="0" indent="0"/>
            <a:r>
              <a:rPr lang="ja-JP" altLang="en-US" sz="1400" dirty="0">
                <a:solidFill>
                  <a:prstClr val="black"/>
                </a:solidFill>
                <a:latin typeface="Calibri"/>
              </a:rPr>
              <a:t>　　警報・注意報、気象情報、河川情報、降水ナウキャスト等を</a:t>
            </a:r>
            <a:endParaRPr lang="en-US" altLang="ja-JP" sz="1400" dirty="0">
              <a:solidFill>
                <a:prstClr val="black"/>
              </a:solidFill>
              <a:latin typeface="Calibri"/>
            </a:endParaRPr>
          </a:p>
          <a:p>
            <a:pPr marL="0" indent="0"/>
            <a:r>
              <a:rPr lang="ja-JP" altLang="en-US" sz="1400" dirty="0">
                <a:solidFill>
                  <a:prstClr val="black"/>
                </a:solidFill>
                <a:latin typeface="Calibri"/>
              </a:rPr>
              <a:t>　掲載しています。</a:t>
            </a:r>
            <a:endParaRPr lang="en-US" altLang="ja-JP" sz="600" dirty="0">
              <a:solidFill>
                <a:srgbClr val="000000"/>
              </a:solidFill>
            </a:endParaRPr>
          </a:p>
          <a:p>
            <a:pPr marL="0" indent="0"/>
            <a:endParaRPr lang="en-US" altLang="ja-JP" sz="600" dirty="0">
              <a:solidFill>
                <a:srgbClr val="000000"/>
              </a:solidFill>
            </a:endParaRPr>
          </a:p>
          <a:p>
            <a:pPr>
              <a:buFont typeface="Wingdings" panose="05000000000000000000" pitchFamily="2" charset="2"/>
              <a:buChar char="p"/>
            </a:pPr>
            <a:r>
              <a:rPr lang="ja-JP" altLang="en-US" sz="1400" dirty="0">
                <a:solidFill>
                  <a:srgbClr val="000000"/>
                </a:solidFill>
              </a:rPr>
              <a:t>テレビ</a:t>
            </a:r>
            <a:endParaRPr lang="en-US" altLang="ja-JP" sz="1400" dirty="0">
              <a:solidFill>
                <a:srgbClr val="000000"/>
              </a:solidFill>
            </a:endParaRPr>
          </a:p>
          <a:p>
            <a:pPr marL="0" indent="0"/>
            <a:r>
              <a:rPr lang="ja-JP" altLang="en-US" sz="1400" dirty="0">
                <a:solidFill>
                  <a:srgbClr val="000000"/>
                </a:solidFill>
              </a:rPr>
              <a:t>　　ニュースや天気予報番組だけでなく、データ放送では、気象</a:t>
            </a:r>
            <a:endParaRPr lang="en-US" altLang="ja-JP" sz="1400" dirty="0">
              <a:solidFill>
                <a:srgbClr val="000000"/>
              </a:solidFill>
            </a:endParaRPr>
          </a:p>
          <a:p>
            <a:pPr marL="0" indent="0"/>
            <a:r>
              <a:rPr lang="ja-JP" altLang="en-US" sz="1400" dirty="0">
                <a:solidFill>
                  <a:srgbClr val="000000"/>
                </a:solidFill>
              </a:rPr>
              <a:t>　情報や防災情報について常時放送しております。</a:t>
            </a:r>
            <a:endParaRPr lang="en-US" altLang="ja-JP" sz="1400" dirty="0">
              <a:solidFill>
                <a:srgbClr val="000000"/>
              </a:solidFill>
            </a:endParaRPr>
          </a:p>
        </p:txBody>
      </p:sp>
      <p:pic>
        <p:nvPicPr>
          <p:cNvPr id="30" name="Picture 2" descr="C:\Users\jr00301\AppData\Local\Microsoft\Windows\Temporary Internet Files\Content.IE5\ADM12RHO\lgi01a2013082908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3787" y="2315001"/>
            <a:ext cx="1620902" cy="1304320"/>
          </a:xfrm>
          <a:prstGeom prst="rect">
            <a:avLst/>
          </a:prstGeom>
          <a:noFill/>
          <a:extLst>
            <a:ext uri="{909E8E84-426E-40DD-AFC4-6F175D3DCCD1}">
              <a14:hiddenFill xmlns:a14="http://schemas.microsoft.com/office/drawing/2010/main">
                <a:solidFill>
                  <a:srgbClr val="FFFFFF"/>
                </a:solidFill>
              </a14:hiddenFill>
            </a:ext>
          </a:extLst>
        </p:spPr>
      </p:pic>
      <p:sp>
        <p:nvSpPr>
          <p:cNvPr id="31" name="フリーフォーム 30"/>
          <p:cNvSpPr/>
          <p:nvPr/>
        </p:nvSpPr>
        <p:spPr>
          <a:xfrm>
            <a:off x="5201692" y="1850874"/>
            <a:ext cx="401782" cy="540327"/>
          </a:xfrm>
          <a:custGeom>
            <a:avLst/>
            <a:gdLst>
              <a:gd name="connsiteX0" fmla="*/ 83128 w 401782"/>
              <a:gd name="connsiteY0" fmla="*/ 69273 h 540327"/>
              <a:gd name="connsiteX1" fmla="*/ 290946 w 401782"/>
              <a:gd name="connsiteY1" fmla="*/ 263236 h 540327"/>
              <a:gd name="connsiteX2" fmla="*/ 166255 w 401782"/>
              <a:gd name="connsiteY2" fmla="*/ 304800 h 540327"/>
              <a:gd name="connsiteX3" fmla="*/ 401782 w 401782"/>
              <a:gd name="connsiteY3" fmla="*/ 540327 h 540327"/>
              <a:gd name="connsiteX4" fmla="*/ 41564 w 401782"/>
              <a:gd name="connsiteY4" fmla="*/ 318655 h 540327"/>
              <a:gd name="connsiteX5" fmla="*/ 166255 w 401782"/>
              <a:gd name="connsiteY5" fmla="*/ 249382 h 540327"/>
              <a:gd name="connsiteX6" fmla="*/ 0 w 401782"/>
              <a:gd name="connsiteY6" fmla="*/ 0 h 540327"/>
              <a:gd name="connsiteX7" fmla="*/ 83128 w 401782"/>
              <a:gd name="connsiteY7" fmla="*/ 69273 h 54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1782" h="540327">
                <a:moveTo>
                  <a:pt x="83128" y="69273"/>
                </a:moveTo>
                <a:lnTo>
                  <a:pt x="290946" y="263236"/>
                </a:lnTo>
                <a:lnTo>
                  <a:pt x="166255" y="304800"/>
                </a:lnTo>
                <a:lnTo>
                  <a:pt x="401782" y="540327"/>
                </a:lnTo>
                <a:lnTo>
                  <a:pt x="41564" y="318655"/>
                </a:lnTo>
                <a:lnTo>
                  <a:pt x="166255" y="249382"/>
                </a:lnTo>
                <a:lnTo>
                  <a:pt x="0" y="0"/>
                </a:lnTo>
                <a:lnTo>
                  <a:pt x="83128" y="69273"/>
                </a:lnTo>
                <a:close/>
              </a:path>
            </a:pathLst>
          </a:cu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 name="図 1"/>
          <p:cNvPicPr>
            <a:picLocks noChangeAspect="1"/>
          </p:cNvPicPr>
          <p:nvPr/>
        </p:nvPicPr>
        <p:blipFill>
          <a:blip r:embed="rId5"/>
          <a:stretch>
            <a:fillRect/>
          </a:stretch>
        </p:blipFill>
        <p:spPr>
          <a:xfrm>
            <a:off x="5092962" y="7703331"/>
            <a:ext cx="1604383" cy="1141470"/>
          </a:xfrm>
          <a:prstGeom prst="rect">
            <a:avLst/>
          </a:prstGeom>
        </p:spPr>
      </p:pic>
    </p:spTree>
    <p:extLst>
      <p:ext uri="{BB962C8B-B14F-4D97-AF65-F5344CB8AC3E}">
        <p14:creationId xmlns:p14="http://schemas.microsoft.com/office/powerpoint/2010/main" val="11654607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1088</Words>
  <Application>Microsoft Office PowerPoint</Application>
  <PresentationFormat>A4 210 x 297 mm</PresentationFormat>
  <Paragraphs>128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HG創英角ｺﾞｼｯｸUB</vt:lpstr>
      <vt:lpstr>游ゴシック</vt:lpstr>
      <vt:lpstr>Arial</vt:lpstr>
      <vt:lpstr>Calibri</vt:lpstr>
      <vt:lpstr>Calibri Light</vt:lpstr>
      <vt:lpstr>Century</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2019-04-09T07:18:06Z</dcterms:created>
  <dcterms:modified xsi:type="dcterms:W3CDTF">2020-07-08T01:07:14Z</dcterms:modified>
</cp:coreProperties>
</file>